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7" r:id="rId3"/>
    <p:sldId id="259" r:id="rId4"/>
    <p:sldId id="260" r:id="rId5"/>
  </p:sldIdLst>
  <p:sldSz cx="9144000" cy="6858000" type="screen4x3"/>
  <p:notesSz cx="6858000" cy="9144000"/>
  <p:custDataLst>
    <p:tags r:id="rId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6596"/>
    <a:srgbClr val="0022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768" y="-120"/>
      </p:cViewPr>
      <p:guideLst>
        <p:guide orient="horz" pos="268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tags" Target="tags/tag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AD737D-F015-FE47-BAD9-5F26774DEF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016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D87E00-ABF4-AE4E-A24A-4B8082A088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482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EDB2C6-6C00-3844-9050-BFFCEDF8D8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713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E4AF72-5EC9-DD48-94F0-8F569E25F6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99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A313FE-883F-B441-9D11-09AF11A547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717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16ABDA-67AF-5B46-93A9-14A6D3354B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919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7FC821-A584-BD41-90AB-E98E879125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472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FBB4D1-223E-8B4B-A354-CEB032308E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143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480C1A-9AEF-6B49-8983-9F7AFAD425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056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AB34D7-69C4-E149-8680-E908D8624F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28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31FE80-0879-DB4D-852B-FBF88D0E18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201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cs typeface="+mn-cs"/>
              </a:defRPr>
            </a:lvl1pPr>
          </a:lstStyle>
          <a:p>
            <a:pPr>
              <a:defRPr/>
            </a:pPr>
            <a:fld id="{6A98C7AF-6CBE-0249-89CF-131F7458D1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 Box 5"/>
          <p:cNvSpPr txBox="1">
            <a:spLocks noChangeArrowheads="1"/>
          </p:cNvSpPr>
          <p:nvPr/>
        </p:nvSpPr>
        <p:spPr bwMode="auto">
          <a:xfrm>
            <a:off x="228600" y="152400"/>
            <a:ext cx="8458200" cy="307777"/>
          </a:xfrm>
          <a:prstGeom prst="rect">
            <a:avLst/>
          </a:prstGeom>
          <a:noFill/>
          <a:ln>
            <a:noFill/>
            <a:headEnd/>
            <a:tailEnd/>
          </a:ln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400" dirty="0" smtClean="0">
                <a:latin typeface="BlairMdITC TT-Medium"/>
                <a:cs typeface="BlairMdITC TT-Medium"/>
              </a:rPr>
              <a:t>Solving the Deeper Why’s Creates Permanent Gains</a:t>
            </a:r>
            <a:endParaRPr lang="en-US" sz="1400" dirty="0">
              <a:latin typeface="BlairMdITC TT-Medium"/>
              <a:cs typeface="BlairMdITC TT-Medium"/>
            </a:endParaRPr>
          </a:p>
        </p:txBody>
      </p:sp>
      <p:sp>
        <p:nvSpPr>
          <p:cNvPr id="37" name="Text Box 5"/>
          <p:cNvSpPr txBox="1">
            <a:spLocks noChangeArrowheads="1"/>
          </p:cNvSpPr>
          <p:nvPr/>
        </p:nvSpPr>
        <p:spPr bwMode="auto">
          <a:xfrm>
            <a:off x="152400" y="609600"/>
            <a:ext cx="8686800" cy="307777"/>
          </a:xfrm>
          <a:prstGeom prst="rect">
            <a:avLst/>
          </a:prstGeom>
          <a:noFill/>
          <a:ln>
            <a:noFill/>
            <a:headEnd/>
            <a:tailEnd/>
          </a:ln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1400" dirty="0" smtClean="0">
                <a:latin typeface="BlairMdITC TT-Medium"/>
                <a:cs typeface="BlairMdITC TT-Medium"/>
              </a:rPr>
              <a:t>Problem Statement:  Wrong item shipped to customer</a:t>
            </a:r>
            <a:endParaRPr lang="en-US" sz="1400" dirty="0">
              <a:latin typeface="BlairMdITC TT-Medium"/>
              <a:cs typeface="BlairMdITC TT-Medium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5-Why Imag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752600"/>
            <a:ext cx="6445602" cy="35814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629400" y="4611469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/>
              <a:t>“Mistake-proof the label printing and application process” </a:t>
            </a:r>
            <a:r>
              <a:rPr lang="en-US" sz="1200" i="1" dirty="0" smtClean="0">
                <a:solidFill>
                  <a:srgbClr val="FF0000"/>
                </a:solidFill>
              </a:rPr>
              <a:t>– highly effective</a:t>
            </a:r>
            <a:endParaRPr lang="en-US" sz="1200" i="1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629400" y="3886200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/>
              <a:t>“Conduct training at the supplier” </a:t>
            </a:r>
            <a:r>
              <a:rPr lang="en-US" sz="1200" i="1" dirty="0" smtClean="0">
                <a:solidFill>
                  <a:srgbClr val="FF0000"/>
                </a:solidFill>
              </a:rPr>
              <a:t>–  limited long-term benefit</a:t>
            </a:r>
            <a:endParaRPr lang="en-US" sz="1200" i="1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553200" y="3048000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/>
              <a:t>“Have the supplier sort their stock to contain the problem” </a:t>
            </a:r>
            <a:r>
              <a:rPr lang="en-US" sz="1200" i="1" dirty="0" smtClean="0">
                <a:solidFill>
                  <a:srgbClr val="FF0000"/>
                </a:solidFill>
              </a:rPr>
              <a:t>– very limited long-term benefit</a:t>
            </a:r>
            <a:endParaRPr lang="en-US" sz="1200" i="1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553200" y="2325469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/>
              <a:t>“Inspect our inventory” </a:t>
            </a:r>
            <a:r>
              <a:rPr lang="en-US" sz="1200" i="1" dirty="0" smtClean="0">
                <a:solidFill>
                  <a:srgbClr val="FF0000"/>
                </a:solidFill>
              </a:rPr>
              <a:t>– minimal benefit – applies to current stock only</a:t>
            </a:r>
            <a:endParaRPr lang="en-US" sz="1200" i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553200" y="15240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/>
              <a:t>“Retrain our stock pickers” </a:t>
            </a:r>
            <a:r>
              <a:rPr lang="en-US" sz="1200" i="1" dirty="0" smtClean="0">
                <a:solidFill>
                  <a:srgbClr val="FF0000"/>
                </a:solidFill>
              </a:rPr>
              <a:t>– almost no benefit – this solution has nothing to do with the true cause</a:t>
            </a:r>
            <a:endParaRPr lang="en-US" sz="1200" i="1" dirty="0">
              <a:solidFill>
                <a:srgbClr val="FF0000"/>
              </a:solidFill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 flipV="1">
            <a:off x="4648200" y="1981200"/>
            <a:ext cx="1752600" cy="7612"/>
          </a:xfrm>
          <a:prstGeom prst="line">
            <a:avLst/>
          </a:prstGeom>
          <a:ln w="9525" cmpd="sng">
            <a:solidFill>
              <a:schemeClr val="tx1"/>
            </a:solidFill>
            <a:tailEnd type="triangle" w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5105400" y="2667000"/>
            <a:ext cx="1295400" cy="0"/>
          </a:xfrm>
          <a:prstGeom prst="line">
            <a:avLst/>
          </a:prstGeom>
          <a:ln w="9525" cmpd="sng">
            <a:solidFill>
              <a:schemeClr val="tx1"/>
            </a:solidFill>
            <a:tailEnd type="triangle" w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5638800" y="3352800"/>
            <a:ext cx="685800" cy="0"/>
          </a:xfrm>
          <a:prstGeom prst="line">
            <a:avLst/>
          </a:prstGeom>
          <a:ln w="9525" cmpd="sng">
            <a:solidFill>
              <a:schemeClr val="tx1"/>
            </a:solidFill>
            <a:tailEnd type="triangle" w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27868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990600" y="1752600"/>
            <a:ext cx="4953000" cy="523220"/>
          </a:xfrm>
          <a:prstGeom prst="rect">
            <a:avLst/>
          </a:prstGeom>
          <a:solidFill>
            <a:srgbClr val="CCFFCC"/>
          </a:solidFill>
          <a:ln>
            <a:headEnd/>
            <a:tailEnd/>
          </a:ln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400" dirty="0" smtClean="0">
                <a:latin typeface="BlairMdITC TT-Medium"/>
                <a:cs typeface="BlairMdITC TT-Medium"/>
              </a:rPr>
              <a:t>The wrong item was pulled from inventory</a:t>
            </a:r>
            <a:endParaRPr lang="en-US" sz="1400" dirty="0">
              <a:latin typeface="BlairMdITC TT-Medium"/>
              <a:cs typeface="BlairMdITC TT-Medium"/>
            </a:endParaRPr>
          </a:p>
        </p:txBody>
      </p:sp>
      <p:sp>
        <p:nvSpPr>
          <p:cNvPr id="32" name="Text Box 5"/>
          <p:cNvSpPr txBox="1">
            <a:spLocks noChangeArrowheads="1"/>
          </p:cNvSpPr>
          <p:nvPr/>
        </p:nvSpPr>
        <p:spPr bwMode="auto">
          <a:xfrm>
            <a:off x="1600200" y="2680157"/>
            <a:ext cx="4953000" cy="523220"/>
          </a:xfrm>
          <a:prstGeom prst="rect">
            <a:avLst/>
          </a:prstGeom>
          <a:solidFill>
            <a:srgbClr val="CCFFCC"/>
          </a:solidFill>
          <a:ln>
            <a:headEnd/>
            <a:tailEnd/>
          </a:ln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400" dirty="0" smtClean="0">
                <a:latin typeface="BlairMdITC TT-Medium"/>
                <a:cs typeface="BlairMdITC TT-Medium"/>
              </a:rPr>
              <a:t>The item we pulled from inventory was mislabeled</a:t>
            </a:r>
            <a:endParaRPr lang="en-US" sz="1400" dirty="0">
              <a:latin typeface="BlairMdITC TT-Medium"/>
              <a:cs typeface="BlairMdITC TT-Medium"/>
            </a:endParaRPr>
          </a:p>
        </p:txBody>
      </p:sp>
      <p:sp>
        <p:nvSpPr>
          <p:cNvPr id="33" name="Text Box 5"/>
          <p:cNvSpPr txBox="1">
            <a:spLocks noChangeArrowheads="1"/>
          </p:cNvSpPr>
          <p:nvPr/>
        </p:nvSpPr>
        <p:spPr bwMode="auto">
          <a:xfrm>
            <a:off x="2286000" y="3531513"/>
            <a:ext cx="4953000" cy="738664"/>
          </a:xfrm>
          <a:prstGeom prst="rect">
            <a:avLst/>
          </a:prstGeom>
          <a:solidFill>
            <a:srgbClr val="CCFFCC"/>
          </a:solidFill>
          <a:ln>
            <a:headEnd/>
            <a:tailEnd/>
          </a:ln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400" dirty="0" smtClean="0">
                <a:latin typeface="BlairMdITC TT-Medium"/>
                <a:cs typeface="BlairMdITC TT-Medium"/>
              </a:rPr>
              <a:t>Our supplier mislabeled the item prior to shipping it to our warehouse</a:t>
            </a:r>
            <a:endParaRPr lang="en-US" sz="1400" dirty="0">
              <a:latin typeface="BlairMdITC TT-Medium"/>
              <a:cs typeface="BlairMdITC TT-Medium"/>
            </a:endParaRPr>
          </a:p>
        </p:txBody>
      </p:sp>
      <p:sp>
        <p:nvSpPr>
          <p:cNvPr id="34" name="Text Box 5"/>
          <p:cNvSpPr txBox="1">
            <a:spLocks noChangeArrowheads="1"/>
          </p:cNvSpPr>
          <p:nvPr/>
        </p:nvSpPr>
        <p:spPr bwMode="auto">
          <a:xfrm>
            <a:off x="2971800" y="4598313"/>
            <a:ext cx="4953000" cy="738664"/>
          </a:xfrm>
          <a:prstGeom prst="rect">
            <a:avLst/>
          </a:prstGeom>
          <a:solidFill>
            <a:srgbClr val="CCFFCC"/>
          </a:solidFill>
          <a:ln>
            <a:headEnd/>
            <a:tailEnd/>
          </a:ln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400" dirty="0" smtClean="0">
                <a:latin typeface="BlairMdITC TT-Medium"/>
                <a:cs typeface="BlairMdITC TT-Medium"/>
              </a:rPr>
              <a:t>The individual applying labels to our product at the supplier placed the wrong label on the product</a:t>
            </a:r>
            <a:endParaRPr lang="en-US" sz="1400" dirty="0">
              <a:latin typeface="BlairMdITC TT-Medium"/>
              <a:cs typeface="BlairMdITC TT-Medium"/>
            </a:endParaRPr>
          </a:p>
        </p:txBody>
      </p:sp>
      <p:sp>
        <p:nvSpPr>
          <p:cNvPr id="35" name="Text Box 5"/>
          <p:cNvSpPr txBox="1">
            <a:spLocks noChangeArrowheads="1"/>
          </p:cNvSpPr>
          <p:nvPr/>
        </p:nvSpPr>
        <p:spPr bwMode="auto">
          <a:xfrm>
            <a:off x="3657600" y="5665113"/>
            <a:ext cx="4953000" cy="738664"/>
          </a:xfrm>
          <a:prstGeom prst="rect">
            <a:avLst/>
          </a:prstGeom>
          <a:solidFill>
            <a:srgbClr val="CCFFCC"/>
          </a:solidFill>
          <a:ln>
            <a:headEnd/>
            <a:tailEnd/>
          </a:ln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400" dirty="0" smtClean="0">
                <a:latin typeface="BlairMdITC TT-Medium"/>
                <a:cs typeface="BlairMdITC TT-Medium"/>
              </a:rPr>
              <a:t>Labels for different orders are pre-printed, and it is easy to apply the wrong label</a:t>
            </a:r>
            <a:endParaRPr lang="en-US" sz="1400" dirty="0">
              <a:latin typeface="BlairMdITC TT-Medium"/>
              <a:cs typeface="BlairMdITC TT-Medium"/>
            </a:endParaRPr>
          </a:p>
        </p:txBody>
      </p:sp>
      <p:sp>
        <p:nvSpPr>
          <p:cNvPr id="36" name="Text Box 5"/>
          <p:cNvSpPr txBox="1">
            <a:spLocks noChangeArrowheads="1"/>
          </p:cNvSpPr>
          <p:nvPr/>
        </p:nvSpPr>
        <p:spPr bwMode="auto">
          <a:xfrm>
            <a:off x="1905000" y="152400"/>
            <a:ext cx="4953000" cy="523220"/>
          </a:xfrm>
          <a:prstGeom prst="rect">
            <a:avLst/>
          </a:prstGeom>
          <a:noFill/>
          <a:ln>
            <a:noFill/>
            <a:headEnd/>
            <a:tailEnd/>
          </a:ln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400" dirty="0" smtClean="0">
                <a:latin typeface="BlairMdITC TT-Medium"/>
                <a:cs typeface="BlairMdITC TT-Medium"/>
              </a:rPr>
              <a:t>5-Why Analysis – ABC Distribution Center</a:t>
            </a:r>
            <a:endParaRPr lang="en-US" sz="1400" dirty="0">
              <a:latin typeface="BlairMdITC TT-Medium"/>
              <a:cs typeface="BlairMdITC TT-Medium"/>
            </a:endParaRPr>
          </a:p>
        </p:txBody>
      </p:sp>
      <p:sp>
        <p:nvSpPr>
          <p:cNvPr id="37" name="Text Box 5"/>
          <p:cNvSpPr txBox="1">
            <a:spLocks noChangeArrowheads="1"/>
          </p:cNvSpPr>
          <p:nvPr/>
        </p:nvSpPr>
        <p:spPr bwMode="auto">
          <a:xfrm>
            <a:off x="152400" y="914400"/>
            <a:ext cx="8686800" cy="307777"/>
          </a:xfrm>
          <a:prstGeom prst="rect">
            <a:avLst/>
          </a:prstGeom>
          <a:noFill/>
          <a:ln>
            <a:noFill/>
            <a:headEnd/>
            <a:tailEnd/>
          </a:ln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1400" dirty="0" smtClean="0">
                <a:latin typeface="BlairMdITC TT-Medium"/>
                <a:cs typeface="BlairMdITC TT-Medium"/>
              </a:rPr>
              <a:t>Problem Statement:  Wrong item shipped to customer</a:t>
            </a:r>
            <a:endParaRPr lang="en-US" sz="1400" dirty="0">
              <a:latin typeface="BlairMdITC TT-Medium"/>
              <a:cs typeface="BlairMdITC TT-Medium"/>
            </a:endParaRPr>
          </a:p>
        </p:txBody>
      </p:sp>
      <p:sp>
        <p:nvSpPr>
          <p:cNvPr id="51" name="Text Box 5"/>
          <p:cNvSpPr txBox="1">
            <a:spLocks noChangeArrowheads="1"/>
          </p:cNvSpPr>
          <p:nvPr/>
        </p:nvSpPr>
        <p:spPr bwMode="auto">
          <a:xfrm>
            <a:off x="152400" y="1825823"/>
            <a:ext cx="914400" cy="307777"/>
          </a:xfrm>
          <a:prstGeom prst="rect">
            <a:avLst/>
          </a:prstGeom>
          <a:noFill/>
          <a:ln>
            <a:noFill/>
            <a:headEnd/>
            <a:tailEnd/>
          </a:ln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1400" dirty="0" smtClean="0">
                <a:latin typeface="BlairMdITC TT-Medium"/>
                <a:cs typeface="BlairMdITC TT-Medium"/>
              </a:rPr>
              <a:t>Why?</a:t>
            </a:r>
            <a:endParaRPr lang="en-US" sz="1400" dirty="0">
              <a:latin typeface="BlairMdITC TT-Medium"/>
              <a:cs typeface="BlairMdITC TT-Medium"/>
            </a:endParaRPr>
          </a:p>
        </p:txBody>
      </p:sp>
      <p:sp>
        <p:nvSpPr>
          <p:cNvPr id="52" name="Text Box 5"/>
          <p:cNvSpPr txBox="1">
            <a:spLocks noChangeArrowheads="1"/>
          </p:cNvSpPr>
          <p:nvPr/>
        </p:nvSpPr>
        <p:spPr bwMode="auto">
          <a:xfrm>
            <a:off x="762000" y="2743200"/>
            <a:ext cx="914400" cy="307777"/>
          </a:xfrm>
          <a:prstGeom prst="rect">
            <a:avLst/>
          </a:prstGeom>
          <a:noFill/>
          <a:ln>
            <a:noFill/>
            <a:headEnd/>
            <a:tailEnd/>
          </a:ln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1400" dirty="0" smtClean="0">
                <a:latin typeface="BlairMdITC TT-Medium"/>
                <a:cs typeface="BlairMdITC TT-Medium"/>
              </a:rPr>
              <a:t>Why?</a:t>
            </a:r>
            <a:endParaRPr lang="en-US" sz="1400" dirty="0">
              <a:latin typeface="BlairMdITC TT-Medium"/>
              <a:cs typeface="BlairMdITC TT-Medium"/>
            </a:endParaRPr>
          </a:p>
        </p:txBody>
      </p:sp>
      <p:sp>
        <p:nvSpPr>
          <p:cNvPr id="53" name="Text Box 5"/>
          <p:cNvSpPr txBox="1">
            <a:spLocks noChangeArrowheads="1"/>
          </p:cNvSpPr>
          <p:nvPr/>
        </p:nvSpPr>
        <p:spPr bwMode="auto">
          <a:xfrm>
            <a:off x="1447800" y="3733800"/>
            <a:ext cx="914400" cy="307777"/>
          </a:xfrm>
          <a:prstGeom prst="rect">
            <a:avLst/>
          </a:prstGeom>
          <a:noFill/>
          <a:ln>
            <a:noFill/>
            <a:headEnd/>
            <a:tailEnd/>
          </a:ln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1400" dirty="0" smtClean="0">
                <a:latin typeface="BlairMdITC TT-Medium"/>
                <a:cs typeface="BlairMdITC TT-Medium"/>
              </a:rPr>
              <a:t>Why?</a:t>
            </a:r>
            <a:endParaRPr lang="en-US" sz="1400" dirty="0">
              <a:latin typeface="BlairMdITC TT-Medium"/>
              <a:cs typeface="BlairMdITC TT-Medium"/>
            </a:endParaRPr>
          </a:p>
        </p:txBody>
      </p:sp>
      <p:sp>
        <p:nvSpPr>
          <p:cNvPr id="54" name="Text Box 5"/>
          <p:cNvSpPr txBox="1">
            <a:spLocks noChangeArrowheads="1"/>
          </p:cNvSpPr>
          <p:nvPr/>
        </p:nvSpPr>
        <p:spPr bwMode="auto">
          <a:xfrm>
            <a:off x="2133600" y="4800600"/>
            <a:ext cx="914400" cy="307777"/>
          </a:xfrm>
          <a:prstGeom prst="rect">
            <a:avLst/>
          </a:prstGeom>
          <a:noFill/>
          <a:ln>
            <a:noFill/>
            <a:headEnd/>
            <a:tailEnd/>
          </a:ln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1400" dirty="0" smtClean="0">
                <a:latin typeface="BlairMdITC TT-Medium"/>
                <a:cs typeface="BlairMdITC TT-Medium"/>
              </a:rPr>
              <a:t>Why?</a:t>
            </a:r>
            <a:endParaRPr lang="en-US" sz="1400" dirty="0">
              <a:latin typeface="BlairMdITC TT-Medium"/>
              <a:cs typeface="BlairMdITC TT-Medium"/>
            </a:endParaRPr>
          </a:p>
        </p:txBody>
      </p:sp>
      <p:sp>
        <p:nvSpPr>
          <p:cNvPr id="55" name="Text Box 5"/>
          <p:cNvSpPr txBox="1">
            <a:spLocks noChangeArrowheads="1"/>
          </p:cNvSpPr>
          <p:nvPr/>
        </p:nvSpPr>
        <p:spPr bwMode="auto">
          <a:xfrm>
            <a:off x="2819400" y="5940623"/>
            <a:ext cx="914400" cy="307777"/>
          </a:xfrm>
          <a:prstGeom prst="rect">
            <a:avLst/>
          </a:prstGeom>
          <a:noFill/>
          <a:ln>
            <a:noFill/>
            <a:headEnd/>
            <a:tailEnd/>
          </a:ln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1400" dirty="0" smtClean="0">
                <a:latin typeface="BlairMdITC TT-Medium"/>
                <a:cs typeface="BlairMdITC TT-Medium"/>
              </a:rPr>
              <a:t>Why?</a:t>
            </a:r>
            <a:endParaRPr lang="en-US" sz="1400" dirty="0">
              <a:latin typeface="BlairMdITC TT-Medium"/>
              <a:cs typeface="BlairMdITC TT-Medium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 Box 5"/>
          <p:cNvSpPr txBox="1">
            <a:spLocks noChangeArrowheads="1"/>
          </p:cNvSpPr>
          <p:nvPr/>
        </p:nvSpPr>
        <p:spPr bwMode="auto">
          <a:xfrm>
            <a:off x="1371600" y="152400"/>
            <a:ext cx="6019800" cy="307777"/>
          </a:xfrm>
          <a:prstGeom prst="rect">
            <a:avLst/>
          </a:prstGeom>
          <a:noFill/>
          <a:ln>
            <a:noFill/>
            <a:headEnd/>
            <a:tailEnd/>
          </a:ln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400" dirty="0" smtClean="0">
                <a:latin typeface="BlairMdITC TT-Medium"/>
                <a:cs typeface="BlairMdITC TT-Medium"/>
              </a:rPr>
              <a:t>5-Why Analysis For Multiple Causes</a:t>
            </a:r>
            <a:endParaRPr lang="en-US" sz="1400" dirty="0">
              <a:latin typeface="BlairMdITC TT-Medium"/>
              <a:cs typeface="BlairMdITC TT-Medium"/>
            </a:endParaRPr>
          </a:p>
        </p:txBody>
      </p:sp>
      <p:sp>
        <p:nvSpPr>
          <p:cNvPr id="37" name="Text Box 5"/>
          <p:cNvSpPr txBox="1">
            <a:spLocks noChangeArrowheads="1"/>
          </p:cNvSpPr>
          <p:nvPr/>
        </p:nvSpPr>
        <p:spPr bwMode="auto">
          <a:xfrm>
            <a:off x="152400" y="914400"/>
            <a:ext cx="8686800" cy="523220"/>
          </a:xfrm>
          <a:prstGeom prst="rect">
            <a:avLst/>
          </a:prstGeom>
          <a:noFill/>
          <a:ln>
            <a:noFill/>
            <a:headEnd/>
            <a:tailEnd/>
          </a:ln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1400" dirty="0" smtClean="0">
                <a:latin typeface="BlairMdITC TT-Medium"/>
                <a:cs typeface="BlairMdITC TT-Medium"/>
              </a:rPr>
              <a:t>Problem Statement:  Downtime in Final Assembly is Averaging 22 Minutes Per Shift, Versus the 5 Minute Goal</a:t>
            </a:r>
            <a:endParaRPr lang="en-US" sz="1400" dirty="0">
              <a:latin typeface="BlairMdITC TT-Medium"/>
              <a:cs typeface="BlairMdITC TT-Medium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1066800" y="5311914"/>
            <a:ext cx="1447800" cy="707886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000" dirty="0">
                <a:latin typeface="BlairMdITC TT-Medium"/>
                <a:cs typeface="BlairMdITC TT-Medium"/>
              </a:rPr>
              <a:t>ABC Machine Down for Constant Adjustments</a:t>
            </a: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2819400" y="5311914"/>
            <a:ext cx="1295400" cy="707886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000">
                <a:latin typeface="BlairMdITC TT-Medium"/>
                <a:cs typeface="BlairMdITC TT-Medium"/>
              </a:rPr>
              <a:t>Alignment Problems</a:t>
            </a:r>
          </a:p>
          <a:p>
            <a:pPr algn="ctr">
              <a:defRPr/>
            </a:pPr>
            <a:endParaRPr lang="en-US" sz="1000">
              <a:latin typeface="BlairMdITC TT-Medium"/>
              <a:cs typeface="BlairMdITC TT-Medium"/>
            </a:endParaRPr>
          </a:p>
          <a:p>
            <a:pPr algn="ctr">
              <a:defRPr/>
            </a:pPr>
            <a:endParaRPr lang="en-US" sz="1000">
              <a:latin typeface="BlairMdITC TT-Medium"/>
              <a:cs typeface="BlairMdITC TT-Medium"/>
            </a:endParaRP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4267200" y="5311914"/>
            <a:ext cx="1295400" cy="707886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000">
                <a:latin typeface="BlairMdITC TT-Medium"/>
                <a:cs typeface="BlairMdITC TT-Medium"/>
              </a:rPr>
              <a:t>Bearings Worn</a:t>
            </a:r>
          </a:p>
          <a:p>
            <a:pPr algn="ctr">
              <a:defRPr/>
            </a:pPr>
            <a:endParaRPr lang="en-US" sz="1000">
              <a:latin typeface="BlairMdITC TT-Medium"/>
              <a:cs typeface="BlairMdITC TT-Medium"/>
            </a:endParaRPr>
          </a:p>
          <a:p>
            <a:pPr algn="ctr">
              <a:defRPr/>
            </a:pPr>
            <a:endParaRPr lang="en-US" sz="1000">
              <a:latin typeface="BlairMdITC TT-Medium"/>
              <a:cs typeface="BlairMdITC TT-Medium"/>
            </a:endParaRPr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5791200" y="5156537"/>
            <a:ext cx="1524000" cy="1015663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000" dirty="0" smtClean="0">
                <a:latin typeface="BlairMdITC TT-Medium"/>
                <a:cs typeface="BlairMdITC TT-Medium"/>
              </a:rPr>
              <a:t>Bearing Replacement Not in Preventive Maintenance Program</a:t>
            </a:r>
            <a:endParaRPr lang="en-US" sz="1000" dirty="0">
              <a:latin typeface="BlairMdITC TT-Medium"/>
              <a:cs typeface="BlairMdITC TT-Medium"/>
            </a:endParaRP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1295400" y="1828800"/>
            <a:ext cx="748923" cy="27699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b="1">
                <a:latin typeface="BlairMdITC TT-Medium"/>
                <a:cs typeface="BlairMdITC TT-Medium"/>
              </a:rPr>
              <a:t>Why?</a:t>
            </a: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2819400" y="1828800"/>
            <a:ext cx="748923" cy="27699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b="1">
                <a:latin typeface="BlairMdITC TT-Medium"/>
                <a:cs typeface="BlairMdITC TT-Medium"/>
              </a:rPr>
              <a:t>Why?</a:t>
            </a:r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4413250" y="1828800"/>
            <a:ext cx="748923" cy="27699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b="1">
                <a:latin typeface="BlairMdITC TT-Medium"/>
                <a:cs typeface="BlairMdITC TT-Medium"/>
              </a:rPr>
              <a:t>Why?</a:t>
            </a:r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5861050" y="1828800"/>
            <a:ext cx="748923" cy="27699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b="1">
                <a:latin typeface="BlairMdITC TT-Medium"/>
                <a:cs typeface="BlairMdITC TT-Medium"/>
              </a:rPr>
              <a:t>Why?</a:t>
            </a:r>
          </a:p>
        </p:txBody>
      </p:sp>
      <p:sp>
        <p:nvSpPr>
          <p:cNvPr id="24" name="Text Box 23"/>
          <p:cNvSpPr txBox="1">
            <a:spLocks noChangeArrowheads="1"/>
          </p:cNvSpPr>
          <p:nvPr/>
        </p:nvSpPr>
        <p:spPr bwMode="auto">
          <a:xfrm>
            <a:off x="7308850" y="1828800"/>
            <a:ext cx="748923" cy="27699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b="1">
                <a:latin typeface="BlairMdITC TT-Medium"/>
                <a:cs typeface="BlairMdITC TT-Medium"/>
              </a:rPr>
              <a:t>Why?</a:t>
            </a:r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1066800" y="3170516"/>
            <a:ext cx="1295400" cy="553998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000">
                <a:latin typeface="BlairMdITC TT-Medium"/>
                <a:cs typeface="BlairMdITC TT-Medium"/>
              </a:rPr>
              <a:t>Material Shortages</a:t>
            </a:r>
          </a:p>
          <a:p>
            <a:pPr algn="ctr">
              <a:defRPr/>
            </a:pPr>
            <a:endParaRPr lang="en-US" sz="1000">
              <a:latin typeface="BlairMdITC TT-Medium"/>
              <a:cs typeface="BlairMdITC TT-Medium"/>
            </a:endParaRPr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2590800" y="2637116"/>
            <a:ext cx="1295400" cy="553998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000">
                <a:latin typeface="BlairMdITC TT-Medium"/>
                <a:cs typeface="BlairMdITC TT-Medium"/>
              </a:rPr>
              <a:t>Supplier </a:t>
            </a:r>
            <a:r>
              <a:rPr lang="ja-JP" altLang="en-US" sz="1000">
                <a:latin typeface="BlairMdITC TT-Medium"/>
                <a:cs typeface="BlairMdITC TT-Medium"/>
              </a:rPr>
              <a:t>“</a:t>
            </a:r>
            <a:r>
              <a:rPr lang="en-US" sz="1000">
                <a:latin typeface="BlairMdITC TT-Medium"/>
                <a:cs typeface="BlairMdITC TT-Medium"/>
              </a:rPr>
              <a:t>A</a:t>
            </a:r>
            <a:r>
              <a:rPr lang="ja-JP" altLang="en-US" sz="1000">
                <a:latin typeface="BlairMdITC TT-Medium"/>
                <a:cs typeface="BlairMdITC TT-Medium"/>
              </a:rPr>
              <a:t>”</a:t>
            </a:r>
            <a:r>
              <a:rPr lang="en-US" sz="1000">
                <a:latin typeface="BlairMdITC TT-Medium"/>
                <a:cs typeface="BlairMdITC TT-Medium"/>
              </a:rPr>
              <a:t> Capacity Constraint</a:t>
            </a:r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2590800" y="3703916"/>
            <a:ext cx="1295400" cy="553998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000">
                <a:latin typeface="BlairMdITC TT-Medium"/>
                <a:cs typeface="BlairMdITC TT-Medium"/>
              </a:rPr>
              <a:t>Kan-Ban Bins Empty</a:t>
            </a:r>
          </a:p>
          <a:p>
            <a:pPr algn="ctr">
              <a:defRPr/>
            </a:pPr>
            <a:endParaRPr lang="en-US" sz="1000">
              <a:latin typeface="BlairMdITC TT-Medium"/>
              <a:cs typeface="BlairMdITC TT-Medium"/>
            </a:endParaRPr>
          </a:p>
        </p:txBody>
      </p:sp>
      <p:sp>
        <p:nvSpPr>
          <p:cNvPr id="29" name="Text Box 27"/>
          <p:cNvSpPr txBox="1">
            <a:spLocks noChangeArrowheads="1"/>
          </p:cNvSpPr>
          <p:nvPr/>
        </p:nvSpPr>
        <p:spPr bwMode="auto">
          <a:xfrm>
            <a:off x="4114800" y="2567226"/>
            <a:ext cx="1295400" cy="707886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000">
                <a:latin typeface="BlairMdITC TT-Medium"/>
                <a:cs typeface="BlairMdITC TT-Medium"/>
              </a:rPr>
              <a:t>Machine XYZ Capacity Constraint</a:t>
            </a:r>
          </a:p>
        </p:txBody>
      </p:sp>
      <p:sp>
        <p:nvSpPr>
          <p:cNvPr id="30" name="Text Box 28"/>
          <p:cNvSpPr txBox="1">
            <a:spLocks noChangeArrowheads="1"/>
          </p:cNvSpPr>
          <p:nvPr/>
        </p:nvSpPr>
        <p:spPr bwMode="auto">
          <a:xfrm>
            <a:off x="5638800" y="2567226"/>
            <a:ext cx="1295400" cy="707886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000">
                <a:latin typeface="BlairMdITC TT-Medium"/>
                <a:cs typeface="BlairMdITC TT-Medium"/>
              </a:rPr>
              <a:t>Two of Six Stations not Functioning</a:t>
            </a:r>
          </a:p>
        </p:txBody>
      </p:sp>
      <p:sp>
        <p:nvSpPr>
          <p:cNvPr id="31" name="Text Box 29"/>
          <p:cNvSpPr txBox="1">
            <a:spLocks noChangeArrowheads="1"/>
          </p:cNvSpPr>
          <p:nvPr/>
        </p:nvSpPr>
        <p:spPr bwMode="auto">
          <a:xfrm>
            <a:off x="7086600" y="2637116"/>
            <a:ext cx="1447800" cy="553998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000" dirty="0">
                <a:latin typeface="BlairMdITC TT-Medium"/>
                <a:cs typeface="BlairMdITC TT-Medium"/>
              </a:rPr>
              <a:t>Lack of Preventive Maintenance</a:t>
            </a:r>
          </a:p>
        </p:txBody>
      </p:sp>
      <p:sp>
        <p:nvSpPr>
          <p:cNvPr id="38" name="Text Box 30"/>
          <p:cNvSpPr txBox="1">
            <a:spLocks noChangeArrowheads="1"/>
          </p:cNvSpPr>
          <p:nvPr/>
        </p:nvSpPr>
        <p:spPr bwMode="auto">
          <a:xfrm>
            <a:off x="4114800" y="3626228"/>
            <a:ext cx="1295400" cy="707886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000">
                <a:latin typeface="BlairMdITC TT-Medium"/>
                <a:cs typeface="BlairMdITC TT-Medium"/>
              </a:rPr>
              <a:t>Suppliers not Monitoring Bin Status</a:t>
            </a:r>
          </a:p>
        </p:txBody>
      </p:sp>
      <p:sp>
        <p:nvSpPr>
          <p:cNvPr id="39" name="Text Box 31"/>
          <p:cNvSpPr txBox="1">
            <a:spLocks noChangeArrowheads="1"/>
          </p:cNvSpPr>
          <p:nvPr/>
        </p:nvSpPr>
        <p:spPr bwMode="auto">
          <a:xfrm>
            <a:off x="5638800" y="3557826"/>
            <a:ext cx="1295400" cy="861774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000">
                <a:latin typeface="BlairMdITC TT-Medium"/>
                <a:cs typeface="BlairMdITC TT-Medium"/>
              </a:rPr>
              <a:t>Lack of Training and Internal Audit</a:t>
            </a:r>
          </a:p>
        </p:txBody>
      </p:sp>
      <p:sp>
        <p:nvSpPr>
          <p:cNvPr id="40" name="Text Box 32"/>
          <p:cNvSpPr txBox="1">
            <a:spLocks noChangeArrowheads="1"/>
          </p:cNvSpPr>
          <p:nvPr/>
        </p:nvSpPr>
        <p:spPr bwMode="auto">
          <a:xfrm>
            <a:off x="1143000" y="2714804"/>
            <a:ext cx="1066799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000" b="1" dirty="0">
                <a:latin typeface="BlairMdITC TT-Medium"/>
                <a:cs typeface="BlairMdITC TT-Medium"/>
              </a:rPr>
              <a:t>35% of Pareto</a:t>
            </a:r>
          </a:p>
        </p:txBody>
      </p:sp>
      <p:cxnSp>
        <p:nvCxnSpPr>
          <p:cNvPr id="41" name="AutoShape 33"/>
          <p:cNvCxnSpPr>
            <a:cxnSpLocks noChangeShapeType="1"/>
            <a:stCxn id="25" idx="3"/>
            <a:endCxn id="26" idx="1"/>
          </p:cNvCxnSpPr>
          <p:nvPr/>
        </p:nvCxnSpPr>
        <p:spPr bwMode="auto">
          <a:xfrm flipV="1">
            <a:off x="2362200" y="2914115"/>
            <a:ext cx="228600" cy="5334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2" name="AutoShape 34"/>
          <p:cNvCxnSpPr>
            <a:cxnSpLocks noChangeShapeType="1"/>
            <a:stCxn id="25" idx="3"/>
            <a:endCxn id="27" idx="1"/>
          </p:cNvCxnSpPr>
          <p:nvPr/>
        </p:nvCxnSpPr>
        <p:spPr bwMode="auto">
          <a:xfrm>
            <a:off x="2362200" y="3447515"/>
            <a:ext cx="228600" cy="5334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3" name="AutoShape 35"/>
          <p:cNvCxnSpPr>
            <a:cxnSpLocks noChangeShapeType="1"/>
            <a:stCxn id="26" idx="3"/>
            <a:endCxn id="29" idx="1"/>
          </p:cNvCxnSpPr>
          <p:nvPr/>
        </p:nvCxnSpPr>
        <p:spPr bwMode="auto">
          <a:xfrm>
            <a:off x="3886200" y="2914115"/>
            <a:ext cx="228600" cy="705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" name="AutoShape 36"/>
          <p:cNvCxnSpPr>
            <a:cxnSpLocks noChangeShapeType="1"/>
            <a:stCxn id="29" idx="3"/>
            <a:endCxn id="30" idx="1"/>
          </p:cNvCxnSpPr>
          <p:nvPr/>
        </p:nvCxnSpPr>
        <p:spPr bwMode="auto">
          <a:xfrm>
            <a:off x="5410200" y="2921169"/>
            <a:ext cx="228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" name="AutoShape 37"/>
          <p:cNvCxnSpPr>
            <a:cxnSpLocks noChangeShapeType="1"/>
            <a:stCxn id="30" idx="3"/>
            <a:endCxn id="31" idx="1"/>
          </p:cNvCxnSpPr>
          <p:nvPr/>
        </p:nvCxnSpPr>
        <p:spPr bwMode="auto">
          <a:xfrm flipV="1">
            <a:off x="6934200" y="2914115"/>
            <a:ext cx="152400" cy="705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" name="AutoShape 38"/>
          <p:cNvCxnSpPr>
            <a:cxnSpLocks noChangeShapeType="1"/>
            <a:stCxn id="27" idx="3"/>
            <a:endCxn id="38" idx="1"/>
          </p:cNvCxnSpPr>
          <p:nvPr/>
        </p:nvCxnSpPr>
        <p:spPr bwMode="auto">
          <a:xfrm flipV="1">
            <a:off x="3886200" y="3980171"/>
            <a:ext cx="228600" cy="74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7" name="AutoShape 39"/>
          <p:cNvCxnSpPr>
            <a:cxnSpLocks noChangeShapeType="1"/>
          </p:cNvCxnSpPr>
          <p:nvPr/>
        </p:nvCxnSpPr>
        <p:spPr bwMode="auto">
          <a:xfrm>
            <a:off x="5410200" y="3938826"/>
            <a:ext cx="228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8" name="Text Box 41"/>
          <p:cNvSpPr txBox="1">
            <a:spLocks noChangeArrowheads="1"/>
          </p:cNvSpPr>
          <p:nvPr/>
        </p:nvSpPr>
        <p:spPr bwMode="auto">
          <a:xfrm>
            <a:off x="7543800" y="5234226"/>
            <a:ext cx="1295400" cy="861774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000" dirty="0" smtClean="0">
                <a:latin typeface="BlairMdITC TT-Medium"/>
                <a:cs typeface="BlairMdITC TT-Medium"/>
              </a:rPr>
              <a:t>Missed the Bearings in Original PM Needs Assessment</a:t>
            </a:r>
            <a:endParaRPr lang="en-US" sz="1000" dirty="0">
              <a:latin typeface="BlairMdITC TT-Medium"/>
              <a:cs typeface="BlairMdITC TT-Medium"/>
            </a:endParaRPr>
          </a:p>
        </p:txBody>
      </p:sp>
      <p:cxnSp>
        <p:nvCxnSpPr>
          <p:cNvPr id="49" name="AutoShape 42"/>
          <p:cNvCxnSpPr>
            <a:cxnSpLocks noChangeShapeType="1"/>
            <a:stCxn id="16" idx="3"/>
            <a:endCxn id="17" idx="1"/>
          </p:cNvCxnSpPr>
          <p:nvPr/>
        </p:nvCxnSpPr>
        <p:spPr bwMode="auto">
          <a:xfrm>
            <a:off x="2514600" y="5665857"/>
            <a:ext cx="304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0" name="AutoShape 43"/>
          <p:cNvCxnSpPr>
            <a:cxnSpLocks noChangeShapeType="1"/>
            <a:stCxn id="17" idx="3"/>
            <a:endCxn id="18" idx="1"/>
          </p:cNvCxnSpPr>
          <p:nvPr/>
        </p:nvCxnSpPr>
        <p:spPr bwMode="auto">
          <a:xfrm>
            <a:off x="4114800" y="5665857"/>
            <a:ext cx="1524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7" name="AutoShape 44"/>
          <p:cNvCxnSpPr>
            <a:cxnSpLocks noChangeShapeType="1"/>
            <a:stCxn id="18" idx="3"/>
            <a:endCxn id="19" idx="1"/>
          </p:cNvCxnSpPr>
          <p:nvPr/>
        </p:nvCxnSpPr>
        <p:spPr bwMode="auto">
          <a:xfrm flipV="1">
            <a:off x="5562600" y="5664369"/>
            <a:ext cx="228600" cy="14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8" name="AutoShape 45"/>
          <p:cNvCxnSpPr>
            <a:cxnSpLocks noChangeShapeType="1"/>
            <a:stCxn id="19" idx="3"/>
            <a:endCxn id="48" idx="1"/>
          </p:cNvCxnSpPr>
          <p:nvPr/>
        </p:nvCxnSpPr>
        <p:spPr bwMode="auto">
          <a:xfrm>
            <a:off x="7315200" y="5664369"/>
            <a:ext cx="228600" cy="74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9" name="Text Box 46"/>
          <p:cNvSpPr txBox="1">
            <a:spLocks noChangeArrowheads="1"/>
          </p:cNvSpPr>
          <p:nvPr/>
        </p:nvSpPr>
        <p:spPr bwMode="auto">
          <a:xfrm>
            <a:off x="1219200" y="4800600"/>
            <a:ext cx="1143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000" b="1" dirty="0">
                <a:latin typeface="BlairMdITC TT-Medium"/>
                <a:cs typeface="BlairMdITC TT-Medium"/>
              </a:rPr>
              <a:t>14% of Pareto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342900" y="3267314"/>
            <a:ext cx="381000" cy="386150"/>
            <a:chOff x="304800" y="3119050"/>
            <a:chExt cx="381000" cy="386150"/>
          </a:xfrm>
        </p:grpSpPr>
        <p:sp>
          <p:nvSpPr>
            <p:cNvPr id="7" name="TextBox 6"/>
            <p:cNvSpPr txBox="1"/>
            <p:nvPr/>
          </p:nvSpPr>
          <p:spPr>
            <a:xfrm>
              <a:off x="338778" y="3119050"/>
              <a:ext cx="3130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304800" y="3119050"/>
              <a:ext cx="381000" cy="38615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noFill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42900" y="5481250"/>
            <a:ext cx="381000" cy="386150"/>
            <a:chOff x="381000" y="5481250"/>
            <a:chExt cx="381000" cy="386150"/>
          </a:xfrm>
        </p:grpSpPr>
        <p:sp>
          <p:nvSpPr>
            <p:cNvPr id="60" name="TextBox 59"/>
            <p:cNvSpPr txBox="1"/>
            <p:nvPr/>
          </p:nvSpPr>
          <p:spPr>
            <a:xfrm>
              <a:off x="414978" y="5481250"/>
              <a:ext cx="3130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61" name="Oval 60"/>
            <p:cNvSpPr>
              <a:spLocks noChangeAspect="1"/>
            </p:cNvSpPr>
            <p:nvPr/>
          </p:nvSpPr>
          <p:spPr>
            <a:xfrm>
              <a:off x="381000" y="5481250"/>
              <a:ext cx="381000" cy="38615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noFill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430030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 Box 5"/>
          <p:cNvSpPr txBox="1">
            <a:spLocks noChangeArrowheads="1"/>
          </p:cNvSpPr>
          <p:nvPr/>
        </p:nvSpPr>
        <p:spPr bwMode="auto">
          <a:xfrm>
            <a:off x="1371600" y="152400"/>
            <a:ext cx="6019800" cy="307777"/>
          </a:xfrm>
          <a:prstGeom prst="rect">
            <a:avLst/>
          </a:prstGeom>
          <a:noFill/>
          <a:ln>
            <a:noFill/>
            <a:headEnd/>
            <a:tailEnd/>
          </a:ln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400" dirty="0" smtClean="0">
                <a:latin typeface="BlairMdITC TT-Medium"/>
                <a:cs typeface="BlairMdITC TT-Medium"/>
              </a:rPr>
              <a:t>5-Why Analysis For Multiple Causes</a:t>
            </a:r>
            <a:endParaRPr lang="en-US" sz="1400" dirty="0">
              <a:latin typeface="BlairMdITC TT-Medium"/>
              <a:cs typeface="BlairMdITC TT-Medium"/>
            </a:endParaRPr>
          </a:p>
        </p:txBody>
      </p:sp>
      <p:sp>
        <p:nvSpPr>
          <p:cNvPr id="37" name="Text Box 5"/>
          <p:cNvSpPr txBox="1">
            <a:spLocks noChangeArrowheads="1"/>
          </p:cNvSpPr>
          <p:nvPr/>
        </p:nvSpPr>
        <p:spPr bwMode="auto">
          <a:xfrm>
            <a:off x="152400" y="914400"/>
            <a:ext cx="8686800" cy="523220"/>
          </a:xfrm>
          <a:prstGeom prst="rect">
            <a:avLst/>
          </a:prstGeom>
          <a:noFill/>
          <a:ln>
            <a:noFill/>
            <a:headEnd/>
            <a:tailEnd/>
          </a:ln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1400" dirty="0" smtClean="0">
                <a:latin typeface="BlairMdITC TT-Medium"/>
                <a:cs typeface="BlairMdITC TT-Medium"/>
              </a:rPr>
              <a:t>Problem Statement:  Downtime in Final Assembly is Averaging 22 Minutes Per Shift, Versus the 5 Minute Goal</a:t>
            </a:r>
            <a:endParaRPr lang="en-US" sz="1400" dirty="0">
              <a:latin typeface="BlairMdITC TT-Medium"/>
              <a:cs typeface="BlairMdITC TT-Medium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1066800" y="5311914"/>
            <a:ext cx="1447800" cy="707886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000" dirty="0">
                <a:latin typeface="BlairMdITC TT-Medium"/>
                <a:cs typeface="BlairMdITC TT-Medium"/>
              </a:rPr>
              <a:t>ABC Machine Down for Constant Adjustments</a:t>
            </a: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2819400" y="5311914"/>
            <a:ext cx="1295400" cy="707886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000">
                <a:latin typeface="BlairMdITC TT-Medium"/>
                <a:cs typeface="BlairMdITC TT-Medium"/>
              </a:rPr>
              <a:t>Alignment Problems</a:t>
            </a:r>
          </a:p>
          <a:p>
            <a:pPr algn="ctr">
              <a:defRPr/>
            </a:pPr>
            <a:endParaRPr lang="en-US" sz="1000">
              <a:latin typeface="BlairMdITC TT-Medium"/>
              <a:cs typeface="BlairMdITC TT-Medium"/>
            </a:endParaRPr>
          </a:p>
          <a:p>
            <a:pPr algn="ctr">
              <a:defRPr/>
            </a:pPr>
            <a:endParaRPr lang="en-US" sz="1000">
              <a:latin typeface="BlairMdITC TT-Medium"/>
              <a:cs typeface="BlairMdITC TT-Medium"/>
            </a:endParaRP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4267200" y="5311914"/>
            <a:ext cx="1295400" cy="707886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000">
                <a:latin typeface="BlairMdITC TT-Medium"/>
                <a:cs typeface="BlairMdITC TT-Medium"/>
              </a:rPr>
              <a:t>Bearings Worn</a:t>
            </a:r>
          </a:p>
          <a:p>
            <a:pPr algn="ctr">
              <a:defRPr/>
            </a:pPr>
            <a:endParaRPr lang="en-US" sz="1000">
              <a:latin typeface="BlairMdITC TT-Medium"/>
              <a:cs typeface="BlairMdITC TT-Medium"/>
            </a:endParaRPr>
          </a:p>
          <a:p>
            <a:pPr algn="ctr">
              <a:defRPr/>
            </a:pPr>
            <a:endParaRPr lang="en-US" sz="1000">
              <a:latin typeface="BlairMdITC TT-Medium"/>
              <a:cs typeface="BlairMdITC TT-Medium"/>
            </a:endParaRPr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5791200" y="5156537"/>
            <a:ext cx="1524000" cy="1015663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000" dirty="0" smtClean="0">
                <a:latin typeface="BlairMdITC TT-Medium"/>
                <a:cs typeface="BlairMdITC TT-Medium"/>
              </a:rPr>
              <a:t>Bearing Replacement Not in Preventive Maintenance Program</a:t>
            </a:r>
            <a:endParaRPr lang="en-US" sz="1000" dirty="0">
              <a:latin typeface="BlairMdITC TT-Medium"/>
              <a:cs typeface="BlairMdITC TT-Medium"/>
            </a:endParaRP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1295400" y="1828800"/>
            <a:ext cx="748923" cy="27699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b="1">
                <a:latin typeface="BlairMdITC TT-Medium"/>
                <a:cs typeface="BlairMdITC TT-Medium"/>
              </a:rPr>
              <a:t>Why?</a:t>
            </a: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2819400" y="1828800"/>
            <a:ext cx="748923" cy="27699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b="1">
                <a:latin typeface="BlairMdITC TT-Medium"/>
                <a:cs typeface="BlairMdITC TT-Medium"/>
              </a:rPr>
              <a:t>Why?</a:t>
            </a:r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4413250" y="1828800"/>
            <a:ext cx="748923" cy="27699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b="1">
                <a:latin typeface="BlairMdITC TT-Medium"/>
                <a:cs typeface="BlairMdITC TT-Medium"/>
              </a:rPr>
              <a:t>Why?</a:t>
            </a:r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5861050" y="1828800"/>
            <a:ext cx="748923" cy="27699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b="1">
                <a:latin typeface="BlairMdITC TT-Medium"/>
                <a:cs typeface="BlairMdITC TT-Medium"/>
              </a:rPr>
              <a:t>Why?</a:t>
            </a:r>
          </a:p>
        </p:txBody>
      </p:sp>
      <p:sp>
        <p:nvSpPr>
          <p:cNvPr id="24" name="Text Box 23"/>
          <p:cNvSpPr txBox="1">
            <a:spLocks noChangeArrowheads="1"/>
          </p:cNvSpPr>
          <p:nvPr/>
        </p:nvSpPr>
        <p:spPr bwMode="auto">
          <a:xfrm>
            <a:off x="7308850" y="1828800"/>
            <a:ext cx="748923" cy="27699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b="1">
                <a:latin typeface="BlairMdITC TT-Medium"/>
                <a:cs typeface="BlairMdITC TT-Medium"/>
              </a:rPr>
              <a:t>Why?</a:t>
            </a:r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1066800" y="3170516"/>
            <a:ext cx="1295400" cy="553998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000">
                <a:latin typeface="BlairMdITC TT-Medium"/>
                <a:cs typeface="BlairMdITC TT-Medium"/>
              </a:rPr>
              <a:t>Material Shortages</a:t>
            </a:r>
          </a:p>
          <a:p>
            <a:pPr algn="ctr">
              <a:defRPr/>
            </a:pPr>
            <a:endParaRPr lang="en-US" sz="1000">
              <a:latin typeface="BlairMdITC TT-Medium"/>
              <a:cs typeface="BlairMdITC TT-Medium"/>
            </a:endParaRPr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2590800" y="2637116"/>
            <a:ext cx="1295400" cy="553998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000">
                <a:latin typeface="BlairMdITC TT-Medium"/>
                <a:cs typeface="BlairMdITC TT-Medium"/>
              </a:rPr>
              <a:t>Supplier </a:t>
            </a:r>
            <a:r>
              <a:rPr lang="ja-JP" altLang="en-US" sz="1000">
                <a:latin typeface="BlairMdITC TT-Medium"/>
                <a:cs typeface="BlairMdITC TT-Medium"/>
              </a:rPr>
              <a:t>“</a:t>
            </a:r>
            <a:r>
              <a:rPr lang="en-US" sz="1000">
                <a:latin typeface="BlairMdITC TT-Medium"/>
                <a:cs typeface="BlairMdITC TT-Medium"/>
              </a:rPr>
              <a:t>A</a:t>
            </a:r>
            <a:r>
              <a:rPr lang="ja-JP" altLang="en-US" sz="1000">
                <a:latin typeface="BlairMdITC TT-Medium"/>
                <a:cs typeface="BlairMdITC TT-Medium"/>
              </a:rPr>
              <a:t>”</a:t>
            </a:r>
            <a:r>
              <a:rPr lang="en-US" sz="1000">
                <a:latin typeface="BlairMdITC TT-Medium"/>
                <a:cs typeface="BlairMdITC TT-Medium"/>
              </a:rPr>
              <a:t> Capacity Constraint</a:t>
            </a:r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2590800" y="3703916"/>
            <a:ext cx="1295400" cy="553998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000">
                <a:latin typeface="BlairMdITC TT-Medium"/>
                <a:cs typeface="BlairMdITC TT-Medium"/>
              </a:rPr>
              <a:t>Kan-Ban Bins Empty</a:t>
            </a:r>
          </a:p>
          <a:p>
            <a:pPr algn="ctr">
              <a:defRPr/>
            </a:pPr>
            <a:endParaRPr lang="en-US" sz="1000">
              <a:latin typeface="BlairMdITC TT-Medium"/>
              <a:cs typeface="BlairMdITC TT-Medium"/>
            </a:endParaRPr>
          </a:p>
        </p:txBody>
      </p:sp>
      <p:sp>
        <p:nvSpPr>
          <p:cNvPr id="29" name="Text Box 27"/>
          <p:cNvSpPr txBox="1">
            <a:spLocks noChangeArrowheads="1"/>
          </p:cNvSpPr>
          <p:nvPr/>
        </p:nvSpPr>
        <p:spPr bwMode="auto">
          <a:xfrm>
            <a:off x="4114800" y="2567226"/>
            <a:ext cx="1295400" cy="707886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000">
                <a:latin typeface="BlairMdITC TT-Medium"/>
                <a:cs typeface="BlairMdITC TT-Medium"/>
              </a:rPr>
              <a:t>Machine XYZ Capacity Constraint</a:t>
            </a:r>
          </a:p>
        </p:txBody>
      </p:sp>
      <p:sp>
        <p:nvSpPr>
          <p:cNvPr id="30" name="Text Box 28"/>
          <p:cNvSpPr txBox="1">
            <a:spLocks noChangeArrowheads="1"/>
          </p:cNvSpPr>
          <p:nvPr/>
        </p:nvSpPr>
        <p:spPr bwMode="auto">
          <a:xfrm>
            <a:off x="5638800" y="2567226"/>
            <a:ext cx="1295400" cy="707886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000">
                <a:latin typeface="BlairMdITC TT-Medium"/>
                <a:cs typeface="BlairMdITC TT-Medium"/>
              </a:rPr>
              <a:t>Two of Six Stations not Functioning</a:t>
            </a:r>
          </a:p>
        </p:txBody>
      </p:sp>
      <p:sp>
        <p:nvSpPr>
          <p:cNvPr id="31" name="Text Box 29"/>
          <p:cNvSpPr txBox="1">
            <a:spLocks noChangeArrowheads="1"/>
          </p:cNvSpPr>
          <p:nvPr/>
        </p:nvSpPr>
        <p:spPr bwMode="auto">
          <a:xfrm>
            <a:off x="7086600" y="2637116"/>
            <a:ext cx="1447800" cy="553998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000" dirty="0">
                <a:latin typeface="BlairMdITC TT-Medium"/>
                <a:cs typeface="BlairMdITC TT-Medium"/>
              </a:rPr>
              <a:t>Lack of Preventive Maintenance</a:t>
            </a:r>
          </a:p>
        </p:txBody>
      </p:sp>
      <p:sp>
        <p:nvSpPr>
          <p:cNvPr id="38" name="Text Box 30"/>
          <p:cNvSpPr txBox="1">
            <a:spLocks noChangeArrowheads="1"/>
          </p:cNvSpPr>
          <p:nvPr/>
        </p:nvSpPr>
        <p:spPr bwMode="auto">
          <a:xfrm>
            <a:off x="4114800" y="3626228"/>
            <a:ext cx="1295400" cy="707886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000">
                <a:latin typeface="BlairMdITC TT-Medium"/>
                <a:cs typeface="BlairMdITC TT-Medium"/>
              </a:rPr>
              <a:t>Suppliers not Monitoring Bin Status</a:t>
            </a:r>
          </a:p>
        </p:txBody>
      </p:sp>
      <p:sp>
        <p:nvSpPr>
          <p:cNvPr id="39" name="Text Box 31"/>
          <p:cNvSpPr txBox="1">
            <a:spLocks noChangeArrowheads="1"/>
          </p:cNvSpPr>
          <p:nvPr/>
        </p:nvSpPr>
        <p:spPr bwMode="auto">
          <a:xfrm>
            <a:off x="5638800" y="3557826"/>
            <a:ext cx="1295400" cy="861774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000">
                <a:latin typeface="BlairMdITC TT-Medium"/>
                <a:cs typeface="BlairMdITC TT-Medium"/>
              </a:rPr>
              <a:t>Lack of Training and Internal Audit</a:t>
            </a:r>
          </a:p>
        </p:txBody>
      </p:sp>
      <p:sp>
        <p:nvSpPr>
          <p:cNvPr id="40" name="Text Box 32"/>
          <p:cNvSpPr txBox="1">
            <a:spLocks noChangeArrowheads="1"/>
          </p:cNvSpPr>
          <p:nvPr/>
        </p:nvSpPr>
        <p:spPr bwMode="auto">
          <a:xfrm>
            <a:off x="1143000" y="2714804"/>
            <a:ext cx="1066799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000" b="1" dirty="0">
                <a:latin typeface="BlairMdITC TT-Medium"/>
                <a:cs typeface="BlairMdITC TT-Medium"/>
              </a:rPr>
              <a:t>35% of Pareto</a:t>
            </a:r>
          </a:p>
        </p:txBody>
      </p:sp>
      <p:cxnSp>
        <p:nvCxnSpPr>
          <p:cNvPr id="41" name="AutoShape 33"/>
          <p:cNvCxnSpPr>
            <a:cxnSpLocks noChangeShapeType="1"/>
            <a:stCxn id="25" idx="3"/>
            <a:endCxn id="26" idx="1"/>
          </p:cNvCxnSpPr>
          <p:nvPr/>
        </p:nvCxnSpPr>
        <p:spPr bwMode="auto">
          <a:xfrm flipV="1">
            <a:off x="2362200" y="2914115"/>
            <a:ext cx="228600" cy="5334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2" name="AutoShape 34"/>
          <p:cNvCxnSpPr>
            <a:cxnSpLocks noChangeShapeType="1"/>
            <a:stCxn id="25" idx="3"/>
            <a:endCxn id="27" idx="1"/>
          </p:cNvCxnSpPr>
          <p:nvPr/>
        </p:nvCxnSpPr>
        <p:spPr bwMode="auto">
          <a:xfrm>
            <a:off x="2362200" y="3447515"/>
            <a:ext cx="228600" cy="5334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3" name="AutoShape 35"/>
          <p:cNvCxnSpPr>
            <a:cxnSpLocks noChangeShapeType="1"/>
            <a:stCxn id="26" idx="3"/>
            <a:endCxn id="29" idx="1"/>
          </p:cNvCxnSpPr>
          <p:nvPr/>
        </p:nvCxnSpPr>
        <p:spPr bwMode="auto">
          <a:xfrm>
            <a:off x="3886200" y="2914115"/>
            <a:ext cx="228600" cy="705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" name="AutoShape 36"/>
          <p:cNvCxnSpPr>
            <a:cxnSpLocks noChangeShapeType="1"/>
            <a:stCxn id="29" idx="3"/>
            <a:endCxn id="30" idx="1"/>
          </p:cNvCxnSpPr>
          <p:nvPr/>
        </p:nvCxnSpPr>
        <p:spPr bwMode="auto">
          <a:xfrm>
            <a:off x="5410200" y="2921169"/>
            <a:ext cx="228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" name="AutoShape 37"/>
          <p:cNvCxnSpPr>
            <a:cxnSpLocks noChangeShapeType="1"/>
            <a:stCxn id="30" idx="3"/>
            <a:endCxn id="31" idx="1"/>
          </p:cNvCxnSpPr>
          <p:nvPr/>
        </p:nvCxnSpPr>
        <p:spPr bwMode="auto">
          <a:xfrm flipV="1">
            <a:off x="6934200" y="2914115"/>
            <a:ext cx="152400" cy="705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" name="AutoShape 38"/>
          <p:cNvCxnSpPr>
            <a:cxnSpLocks noChangeShapeType="1"/>
            <a:stCxn id="27" idx="3"/>
            <a:endCxn id="38" idx="1"/>
          </p:cNvCxnSpPr>
          <p:nvPr/>
        </p:nvCxnSpPr>
        <p:spPr bwMode="auto">
          <a:xfrm flipV="1">
            <a:off x="3886200" y="3980171"/>
            <a:ext cx="228600" cy="74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7" name="AutoShape 39"/>
          <p:cNvCxnSpPr>
            <a:cxnSpLocks noChangeShapeType="1"/>
          </p:cNvCxnSpPr>
          <p:nvPr/>
        </p:nvCxnSpPr>
        <p:spPr bwMode="auto">
          <a:xfrm>
            <a:off x="5410200" y="3938826"/>
            <a:ext cx="228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8" name="Text Box 41"/>
          <p:cNvSpPr txBox="1">
            <a:spLocks noChangeArrowheads="1"/>
          </p:cNvSpPr>
          <p:nvPr/>
        </p:nvSpPr>
        <p:spPr bwMode="auto">
          <a:xfrm>
            <a:off x="7543800" y="5234226"/>
            <a:ext cx="1295400" cy="861774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000" dirty="0" smtClean="0">
                <a:latin typeface="BlairMdITC TT-Medium"/>
                <a:cs typeface="BlairMdITC TT-Medium"/>
              </a:rPr>
              <a:t>Missed the Bearings in Original PM Needs Assessment</a:t>
            </a:r>
            <a:endParaRPr lang="en-US" sz="1000" dirty="0">
              <a:latin typeface="BlairMdITC TT-Medium"/>
              <a:cs typeface="BlairMdITC TT-Medium"/>
            </a:endParaRPr>
          </a:p>
        </p:txBody>
      </p:sp>
      <p:cxnSp>
        <p:nvCxnSpPr>
          <p:cNvPr id="49" name="AutoShape 42"/>
          <p:cNvCxnSpPr>
            <a:cxnSpLocks noChangeShapeType="1"/>
            <a:stCxn id="16" idx="3"/>
            <a:endCxn id="17" idx="1"/>
          </p:cNvCxnSpPr>
          <p:nvPr/>
        </p:nvCxnSpPr>
        <p:spPr bwMode="auto">
          <a:xfrm>
            <a:off x="2514600" y="5665857"/>
            <a:ext cx="304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0" name="AutoShape 43"/>
          <p:cNvCxnSpPr>
            <a:cxnSpLocks noChangeShapeType="1"/>
            <a:stCxn id="17" idx="3"/>
            <a:endCxn id="18" idx="1"/>
          </p:cNvCxnSpPr>
          <p:nvPr/>
        </p:nvCxnSpPr>
        <p:spPr bwMode="auto">
          <a:xfrm>
            <a:off x="4114800" y="5665857"/>
            <a:ext cx="1524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7" name="AutoShape 44"/>
          <p:cNvCxnSpPr>
            <a:cxnSpLocks noChangeShapeType="1"/>
            <a:stCxn id="18" idx="3"/>
            <a:endCxn id="19" idx="1"/>
          </p:cNvCxnSpPr>
          <p:nvPr/>
        </p:nvCxnSpPr>
        <p:spPr bwMode="auto">
          <a:xfrm flipV="1">
            <a:off x="5562600" y="5664369"/>
            <a:ext cx="228600" cy="14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8" name="AutoShape 45"/>
          <p:cNvCxnSpPr>
            <a:cxnSpLocks noChangeShapeType="1"/>
            <a:stCxn id="19" idx="3"/>
            <a:endCxn id="48" idx="1"/>
          </p:cNvCxnSpPr>
          <p:nvPr/>
        </p:nvCxnSpPr>
        <p:spPr bwMode="auto">
          <a:xfrm>
            <a:off x="7315200" y="5664369"/>
            <a:ext cx="228600" cy="74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9" name="Text Box 46"/>
          <p:cNvSpPr txBox="1">
            <a:spLocks noChangeArrowheads="1"/>
          </p:cNvSpPr>
          <p:nvPr/>
        </p:nvSpPr>
        <p:spPr bwMode="auto">
          <a:xfrm>
            <a:off x="1219200" y="4800600"/>
            <a:ext cx="1143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000" b="1" dirty="0">
                <a:latin typeface="BlairMdITC TT-Medium"/>
                <a:cs typeface="BlairMdITC TT-Medium"/>
              </a:rPr>
              <a:t>14% of Pareto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342900" y="3267314"/>
            <a:ext cx="381000" cy="386150"/>
            <a:chOff x="304800" y="3119050"/>
            <a:chExt cx="381000" cy="386150"/>
          </a:xfrm>
        </p:grpSpPr>
        <p:sp>
          <p:nvSpPr>
            <p:cNvPr id="7" name="TextBox 6"/>
            <p:cNvSpPr txBox="1"/>
            <p:nvPr/>
          </p:nvSpPr>
          <p:spPr>
            <a:xfrm>
              <a:off x="338778" y="3119050"/>
              <a:ext cx="3130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304800" y="3119050"/>
              <a:ext cx="381000" cy="38615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noFill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42900" y="5481250"/>
            <a:ext cx="381000" cy="386150"/>
            <a:chOff x="381000" y="5481250"/>
            <a:chExt cx="381000" cy="386150"/>
          </a:xfrm>
        </p:grpSpPr>
        <p:sp>
          <p:nvSpPr>
            <p:cNvPr id="60" name="TextBox 59"/>
            <p:cNvSpPr txBox="1"/>
            <p:nvPr/>
          </p:nvSpPr>
          <p:spPr>
            <a:xfrm>
              <a:off x="414978" y="5481250"/>
              <a:ext cx="3130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61" name="Oval 60"/>
            <p:cNvSpPr>
              <a:spLocks noChangeAspect="1"/>
            </p:cNvSpPr>
            <p:nvPr/>
          </p:nvSpPr>
          <p:spPr>
            <a:xfrm>
              <a:off x="381000" y="5481250"/>
              <a:ext cx="381000" cy="38615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noFill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5638800" y="2313801"/>
            <a:ext cx="1371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</a:rPr>
              <a:t>AJ – 1/27 Target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7315200" y="3708737"/>
            <a:ext cx="1371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Complete Review of PM System (JB) – 3/12 Report-Out Scheduled</a:t>
            </a:r>
            <a:endParaRPr lang="en-US" sz="1200" dirty="0">
              <a:solidFill>
                <a:srgbClr val="FF0000"/>
              </a:solidFill>
            </a:endParaRPr>
          </a:p>
        </p:txBody>
      </p:sp>
      <p:cxnSp>
        <p:nvCxnSpPr>
          <p:cNvPr id="52" name="Straight Connector 51"/>
          <p:cNvCxnSpPr/>
          <p:nvPr/>
        </p:nvCxnSpPr>
        <p:spPr>
          <a:xfrm flipV="1">
            <a:off x="7924800" y="3276600"/>
            <a:ext cx="0" cy="457200"/>
          </a:xfrm>
          <a:prstGeom prst="line">
            <a:avLst/>
          </a:prstGeom>
          <a:ln w="9525" cmpd="sng">
            <a:solidFill>
              <a:schemeClr val="tx1"/>
            </a:solidFill>
            <a:tailEnd type="triangle" w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8077200" y="4724400"/>
            <a:ext cx="0" cy="381000"/>
          </a:xfrm>
          <a:prstGeom prst="line">
            <a:avLst/>
          </a:prstGeom>
          <a:ln w="9525" cmpd="sng">
            <a:solidFill>
              <a:schemeClr val="tx1"/>
            </a:solidFill>
            <a:tailEnd type="triangle" w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5638800" y="4419600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Need Owner &amp; Target Date</a:t>
            </a:r>
            <a:endParaRPr 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97786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GQUALITY" val="95"/>
  <p:tag name="BASENAME" val="5-why"/>
  <p:tag name="SAVETOFOLDER" val="C:\Users\DMAIC Tools\Desktop\Site\DMAIC\site docs\5-Why\"/>
  <p:tag name="IMAGEWIDTH" val="560"/>
  <p:tag name="IMAGEHEIGHT" val="420"/>
  <p:tag name="EXPORTRANGE" val="EntirePresentation"/>
  <p:tag name="SIZEBY" val="PIXELS"/>
  <p:tag name="EXPORTAS" val="PNG"/>
  <p:tag name="NUMBERFORMAT" val="000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</TotalTime>
  <Words>429</Words>
  <Application>Microsoft Macintosh PowerPoint</Application>
  <PresentationFormat>On-screen Show (4:3)</PresentationFormat>
  <Paragraphs>70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DMAIC Tools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Mike Walton</dc:creator>
  <cp:lastModifiedBy>Michael Walton</cp:lastModifiedBy>
  <cp:revision>31</cp:revision>
  <dcterms:created xsi:type="dcterms:W3CDTF">2010-03-03T16:19:51Z</dcterms:created>
  <dcterms:modified xsi:type="dcterms:W3CDTF">2011-11-02T11:32:51Z</dcterms:modified>
</cp:coreProperties>
</file>