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Default Extension="xlsm" ContentType="application/vnd.ms-excel.sheet.macroEnabled.12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3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1.xlsm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 dirty="0" smtClean="0"/>
              <a:t>Outdoor</a:t>
            </a:r>
            <a:r>
              <a:rPr lang="en-US" sz="1200" baseline="0" dirty="0" smtClean="0"/>
              <a:t> Essentials Warranty</a:t>
            </a:r>
            <a:r>
              <a:rPr lang="en-US" sz="1200" dirty="0" smtClean="0"/>
              <a:t> </a:t>
            </a:r>
            <a:r>
              <a:rPr lang="en-US" sz="1200" dirty="0"/>
              <a:t>Rate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452123817091671"/>
          <c:y val="0.214117647058824"/>
          <c:w val="0.934909942449854"/>
          <c:h val="0.65667855488652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Return Rate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2010 Full Year</c:v>
                </c:pt>
                <c:pt idx="1">
                  <c:v>Jan '11</c:v>
                </c:pt>
                <c:pt idx="2">
                  <c:v>Feb '11</c:v>
                </c:pt>
                <c:pt idx="3">
                  <c:v>Mar '11</c:v>
                </c:pt>
                <c:pt idx="4">
                  <c:v>Apr '11</c:v>
                </c:pt>
                <c:pt idx="5">
                  <c:v>May '11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0.022</c:v>
                </c:pt>
                <c:pt idx="1">
                  <c:v>0.045</c:v>
                </c:pt>
                <c:pt idx="2">
                  <c:v>0.031</c:v>
                </c:pt>
                <c:pt idx="3">
                  <c:v>0.035</c:v>
                </c:pt>
                <c:pt idx="4">
                  <c:v>0.029</c:v>
                </c:pt>
                <c:pt idx="5">
                  <c:v>0.034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4612744"/>
        <c:axId val="2124615848"/>
      </c:lineChart>
      <c:catAx>
        <c:axId val="2124612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4615848"/>
        <c:crosses val="autoZero"/>
        <c:auto val="1"/>
        <c:lblAlgn val="ctr"/>
        <c:lblOffset val="100"/>
        <c:noMultiLvlLbl val="0"/>
      </c:catAx>
      <c:valAx>
        <c:axId val="212461584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4612744"/>
        <c:crosses val="autoZero"/>
        <c:crossBetween val="between"/>
      </c:valAx>
      <c:spPr>
        <a:noFill/>
        <a:ln w="25405">
          <a:noFill/>
        </a:ln>
      </c:spPr>
    </c:plotArea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719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 dirty="0" smtClean="0"/>
              <a:t>Pareto</a:t>
            </a:r>
            <a:r>
              <a:rPr lang="en-US" sz="1200" baseline="0" dirty="0" smtClean="0"/>
              <a:t> by Product Family</a:t>
            </a:r>
            <a:endParaRPr lang="en-US" sz="1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AD Chairs</c:v>
                </c:pt>
                <c:pt idx="1">
                  <c:v>Fld Side Tbl</c:v>
                </c:pt>
                <c:pt idx="2">
                  <c:v>6' Dn Tbl</c:v>
                </c:pt>
                <c:pt idx="3">
                  <c:v>DN Chairs</c:v>
                </c:pt>
                <c:pt idx="4">
                  <c:v>Small AD Chairs</c:v>
                </c:pt>
                <c:pt idx="5">
                  <c:v>Ottoman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0.052</c:v>
                </c:pt>
                <c:pt idx="1">
                  <c:v>0.025</c:v>
                </c:pt>
                <c:pt idx="2">
                  <c:v>0.019</c:v>
                </c:pt>
                <c:pt idx="3">
                  <c:v>0.012</c:v>
                </c:pt>
                <c:pt idx="4">
                  <c:v>0.009</c:v>
                </c:pt>
                <c:pt idx="5">
                  <c:v>0.003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2124518856"/>
        <c:axId val="2124496952"/>
        <c:axId val="0"/>
      </c:bar3DChart>
      <c:catAx>
        <c:axId val="2124518856"/>
        <c:scaling>
          <c:orientation val="minMax"/>
        </c:scaling>
        <c:delete val="0"/>
        <c:axPos val="b"/>
        <c:majorTickMark val="none"/>
        <c:minorTickMark val="none"/>
        <c:tickLblPos val="nextTo"/>
        <c:crossAx val="2124496952"/>
        <c:crosses val="autoZero"/>
        <c:auto val="1"/>
        <c:lblAlgn val="ctr"/>
        <c:lblOffset val="100"/>
        <c:noMultiLvlLbl val="0"/>
      </c:catAx>
      <c:valAx>
        <c:axId val="212449695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12451885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 dirty="0" smtClean="0"/>
              <a:t>Pareto</a:t>
            </a:r>
            <a:r>
              <a:rPr lang="en-US" sz="1200" baseline="0" dirty="0" smtClean="0"/>
              <a:t> by Sales Location</a:t>
            </a:r>
            <a:endParaRPr lang="en-US" sz="1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Direct Ship</c:v>
                </c:pt>
                <c:pt idx="1">
                  <c:v>Ace</c:v>
                </c:pt>
                <c:pt idx="2">
                  <c:v>HD</c:v>
                </c:pt>
                <c:pt idx="3">
                  <c:v>LS</c:v>
                </c:pt>
                <c:pt idx="4">
                  <c:v>Small AD Chairs</c:v>
                </c:pt>
                <c:pt idx="5">
                  <c:v>Ottoman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0.071</c:v>
                </c:pt>
                <c:pt idx="1">
                  <c:v>0.014</c:v>
                </c:pt>
                <c:pt idx="2">
                  <c:v>0.012</c:v>
                </c:pt>
                <c:pt idx="3">
                  <c:v>0.012</c:v>
                </c:pt>
                <c:pt idx="4">
                  <c:v>0.009</c:v>
                </c:pt>
                <c:pt idx="5">
                  <c:v>0.003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2103875176"/>
        <c:axId val="2103799048"/>
        <c:axId val="0"/>
      </c:bar3DChart>
      <c:catAx>
        <c:axId val="2103875176"/>
        <c:scaling>
          <c:orientation val="minMax"/>
        </c:scaling>
        <c:delete val="0"/>
        <c:axPos val="b"/>
        <c:majorTickMark val="none"/>
        <c:minorTickMark val="none"/>
        <c:tickLblPos val="nextTo"/>
        <c:crossAx val="2103799048"/>
        <c:crosses val="autoZero"/>
        <c:auto val="1"/>
        <c:lblAlgn val="ctr"/>
        <c:lblOffset val="100"/>
        <c:noMultiLvlLbl val="0"/>
      </c:catAx>
      <c:valAx>
        <c:axId val="2103799048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10387517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/>
            </a:pPr>
            <a:r>
              <a:rPr lang="en-US" sz="1200" dirty="0" smtClean="0"/>
              <a:t>AD</a:t>
            </a:r>
            <a:r>
              <a:rPr lang="en-US" sz="1200" baseline="0" dirty="0" smtClean="0"/>
              <a:t> Chair Teardown Summary</a:t>
            </a:r>
            <a:endParaRPr lang="en-US" sz="1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Cracked Back Slats</c:v>
                </c:pt>
                <c:pt idx="1">
                  <c:v>Shipping Damage</c:v>
                </c:pt>
                <c:pt idx="2">
                  <c:v>Missing Hardware</c:v>
                </c:pt>
                <c:pt idx="3">
                  <c:v>No Defect Found</c:v>
                </c:pt>
                <c:pt idx="4">
                  <c:v>Customer Damaged During Asm</c:v>
                </c:pt>
                <c:pt idx="5">
                  <c:v>All 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0.35</c:v>
                </c:pt>
                <c:pt idx="1">
                  <c:v>0.18</c:v>
                </c:pt>
                <c:pt idx="2">
                  <c:v>0.14</c:v>
                </c:pt>
                <c:pt idx="3">
                  <c:v>0.08</c:v>
                </c:pt>
                <c:pt idx="4">
                  <c:v>0.04</c:v>
                </c:pt>
                <c:pt idx="5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2124569240"/>
        <c:axId val="2124572248"/>
        <c:axId val="0"/>
      </c:bar3DChart>
      <c:catAx>
        <c:axId val="2124569240"/>
        <c:scaling>
          <c:orientation val="minMax"/>
        </c:scaling>
        <c:delete val="0"/>
        <c:axPos val="b"/>
        <c:majorTickMark val="none"/>
        <c:minorTickMark val="none"/>
        <c:tickLblPos val="nextTo"/>
        <c:crossAx val="2124572248"/>
        <c:crosses val="autoZero"/>
        <c:auto val="1"/>
        <c:lblAlgn val="ctr"/>
        <c:lblOffset val="100"/>
        <c:noMultiLvlLbl val="0"/>
      </c:catAx>
      <c:valAx>
        <c:axId val="212457224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12456924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12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/>
            </a:pPr>
            <a:r>
              <a:rPr lang="en-US" sz="1200" dirty="0" smtClean="0"/>
              <a:t>Direct-Ship</a:t>
            </a:r>
            <a:r>
              <a:rPr lang="en-US" sz="1200" baseline="0" dirty="0" smtClean="0"/>
              <a:t> Returns Analysis</a:t>
            </a:r>
            <a:endParaRPr lang="en-US" sz="1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Shipping Damage</c:v>
                </c:pt>
                <c:pt idx="1">
                  <c:v>Missing Hardware</c:v>
                </c:pt>
                <c:pt idx="2">
                  <c:v>Wrong Item</c:v>
                </c:pt>
                <c:pt idx="3">
                  <c:v>All Other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0.65</c:v>
                </c:pt>
                <c:pt idx="1">
                  <c:v>0.15</c:v>
                </c:pt>
                <c:pt idx="2">
                  <c:v>0.04</c:v>
                </c:pt>
                <c:pt idx="3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2140116792"/>
        <c:axId val="2140114776"/>
        <c:axId val="0"/>
      </c:bar3DChart>
      <c:catAx>
        <c:axId val="2140116792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0114776"/>
        <c:crosses val="autoZero"/>
        <c:auto val="1"/>
        <c:lblAlgn val="ctr"/>
        <c:lblOffset val="100"/>
        <c:noMultiLvlLbl val="0"/>
      </c:catAx>
      <c:valAx>
        <c:axId val="2140114776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14011679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2"/>
      </a:solidFill>
    </a:ln>
  </c:spPr>
  <c:txPr>
    <a:bodyPr/>
    <a:lstStyle/>
    <a:p>
      <a:pPr>
        <a:defRPr sz="12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E3D69198-0669-8544-8DC5-F3C13CA7B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59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17D53-DDE9-7A4D-89DB-3EBD85780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1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E68C4-8A15-0948-9E1B-6AA9CF51B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5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26220-C5F4-C24A-8C8C-A9EC3148E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0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A2B3F-AA8D-404B-89F1-51455DFE0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8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A1EC4-3979-3646-8F2E-F960CF88B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9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C4F5E-03D9-4946-8862-AC716B7A4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9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4B799-624F-1D46-8554-2FD0B15E7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9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04058-9151-E043-BE88-98ED40DD5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18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178BF-131C-5945-A278-83112567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6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2122A-E499-814E-8B82-9A7FE971B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7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BF7BE-3A50-3E47-91E8-EEDA4DD46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9C7C253A-AADC-3844-B78F-92019DF6F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33734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>
                <a:cs typeface="Arial" charset="0"/>
              </a:rPr>
              <a:t>DMAIC Project Update</a:t>
            </a:r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76200" y="457200"/>
            <a:ext cx="868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Relationship Id="rId3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blackWhite">
          <a:xfrm>
            <a:off x="1447800" y="3810000"/>
            <a:ext cx="172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 u="sng">
                <a:cs typeface="Arial" charset="0"/>
              </a:rPr>
              <a:t>Project Status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blackWhite">
          <a:xfrm>
            <a:off x="4556125" y="1154113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sz="1400" u="sng">
              <a:cs typeface="Arial" charset="0"/>
            </a:endParaRP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blackWhite">
          <a:xfrm>
            <a:off x="4648200" y="685800"/>
            <a:ext cx="0" cy="617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blackWhite">
          <a:xfrm>
            <a:off x="0" y="3810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blackWhite">
          <a:xfrm>
            <a:off x="6172200" y="685800"/>
            <a:ext cx="16970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 u="sng" dirty="0">
                <a:cs typeface="Arial" charset="0"/>
              </a:rPr>
              <a:t>Opportunities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blackWhite">
          <a:xfrm>
            <a:off x="1524000" y="685800"/>
            <a:ext cx="170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 u="sng">
                <a:cs typeface="Arial" charset="0"/>
              </a:rPr>
              <a:t>Project Scope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blackWhite">
          <a:xfrm>
            <a:off x="5638800" y="3810000"/>
            <a:ext cx="257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 u="sng">
                <a:cs typeface="Arial" charset="0"/>
              </a:rPr>
              <a:t>Actions / Open Issues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blackWhite">
          <a:xfrm>
            <a:off x="228600" y="1219200"/>
            <a:ext cx="441960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b="1" dirty="0">
                <a:cs typeface="Arial" charset="0"/>
              </a:rPr>
              <a:t>Problem Statement</a:t>
            </a:r>
          </a:p>
          <a:p>
            <a:pPr eaLnBrk="0" hangingPunct="0">
              <a:defRPr/>
            </a:pPr>
            <a:r>
              <a:rPr lang="en-US" sz="1200" b="1" dirty="0">
                <a:cs typeface="Arial" charset="0"/>
              </a:rPr>
              <a:t>Warranty returns on the “Cedar Essentials” product line are at 2.6% of sales volume and increasing. </a:t>
            </a:r>
          </a:p>
          <a:p>
            <a:pPr eaLnBrk="0" hangingPunct="0">
              <a:defRPr/>
            </a:pPr>
            <a:endParaRPr lang="en-US" b="1" dirty="0">
              <a:cs typeface="Arial" charset="0"/>
            </a:endParaRPr>
          </a:p>
          <a:p>
            <a:pPr eaLnBrk="0" hangingPunct="0">
              <a:defRPr/>
            </a:pPr>
            <a:r>
              <a:rPr lang="en-US" b="1" dirty="0">
                <a:cs typeface="Arial" charset="0"/>
              </a:rPr>
              <a:t>Overall Metric</a:t>
            </a:r>
          </a:p>
          <a:p>
            <a:pPr eaLnBrk="0" hangingPunct="0">
              <a:defRPr/>
            </a:pPr>
            <a:r>
              <a:rPr lang="en-US" sz="1200" b="1" dirty="0">
                <a:cs typeface="Arial" charset="0"/>
              </a:rPr>
              <a:t>Total Warranty Rate = (Returned </a:t>
            </a:r>
            <a:r>
              <a:rPr lang="en-US" sz="1200" b="1" dirty="0" err="1">
                <a:cs typeface="Arial" charset="0"/>
              </a:rPr>
              <a:t>Qty</a:t>
            </a:r>
            <a:r>
              <a:rPr lang="en-US" sz="1200" b="1" dirty="0">
                <a:cs typeface="Arial" charset="0"/>
              </a:rPr>
              <a:t> / Shipped QTY) x 100</a:t>
            </a:r>
          </a:p>
          <a:p>
            <a:pPr eaLnBrk="0" hangingPunct="0">
              <a:defRPr/>
            </a:pPr>
            <a:endParaRPr lang="en-US" b="1" dirty="0">
              <a:cs typeface="Arial" charset="0"/>
            </a:endParaRPr>
          </a:p>
          <a:p>
            <a:pPr eaLnBrk="0" hangingPunct="0">
              <a:defRPr/>
            </a:pPr>
            <a:r>
              <a:rPr lang="en-US" b="1" dirty="0">
                <a:cs typeface="Arial" charset="0"/>
              </a:rPr>
              <a:t>Project Metric</a:t>
            </a:r>
          </a:p>
          <a:p>
            <a:pPr eaLnBrk="0" hangingPunct="0">
              <a:defRPr/>
            </a:pPr>
            <a:r>
              <a:rPr lang="en-US" sz="1200" b="1" dirty="0">
                <a:cs typeface="Arial" charset="0"/>
              </a:rPr>
              <a:t>Cedar Essentials Warranty Rate</a:t>
            </a:r>
          </a:p>
          <a:p>
            <a:pPr eaLnBrk="0" hangingPunct="0">
              <a:defRPr/>
            </a:pPr>
            <a:r>
              <a:rPr lang="en-US" sz="1200" b="1" dirty="0">
                <a:cs typeface="Arial" charset="0"/>
              </a:rPr>
              <a:t>  (same metric as above, but for Cedar Essentials line) </a:t>
            </a:r>
          </a:p>
          <a:p>
            <a:pPr eaLnBrk="0" hangingPunct="0">
              <a:defRPr/>
            </a:pPr>
            <a:r>
              <a:rPr lang="en-US" b="1" dirty="0">
                <a:cs typeface="Arial" charset="0"/>
              </a:rPr>
              <a:t> 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blackWhite">
          <a:xfrm>
            <a:off x="4972050" y="2438400"/>
            <a:ext cx="41719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b="1" dirty="0">
                <a:cs typeface="Arial" charset="0"/>
              </a:rPr>
              <a:t>Baseline Performance = 2.6%</a:t>
            </a:r>
          </a:p>
          <a:p>
            <a:pPr eaLnBrk="0" hangingPunct="0">
              <a:defRPr/>
            </a:pPr>
            <a:endParaRPr lang="en-US" b="1" dirty="0">
              <a:cs typeface="Arial" charset="0"/>
            </a:endParaRPr>
          </a:p>
          <a:p>
            <a:pPr eaLnBrk="0" hangingPunct="0">
              <a:defRPr/>
            </a:pPr>
            <a:r>
              <a:rPr lang="en-US" b="1" dirty="0">
                <a:cs typeface="Arial" charset="0"/>
              </a:rPr>
              <a:t>Goal Performance = 1.4% </a:t>
            </a:r>
          </a:p>
          <a:p>
            <a:pPr eaLnBrk="0" hangingPunct="0">
              <a:defRPr/>
            </a:pPr>
            <a:endParaRPr lang="en-US" b="1" dirty="0">
              <a:cs typeface="Arial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blackWhite">
          <a:xfrm>
            <a:off x="304800" y="4368800"/>
            <a:ext cx="39624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1450" indent="-171450" eaLnBrk="0" hangingPunct="0">
              <a:buFont typeface="Arial"/>
              <a:buChar char="•"/>
              <a:defRPr/>
            </a:pPr>
            <a:r>
              <a:rPr lang="en-US" sz="1200" b="1" dirty="0">
                <a:cs typeface="Arial" charset="0"/>
              </a:rPr>
              <a:t>Historical and current warranty rate confirmed</a:t>
            </a:r>
          </a:p>
          <a:p>
            <a:pPr marL="171450" indent="-171450" eaLnBrk="0" hangingPunct="0">
              <a:buFont typeface="Arial"/>
              <a:buChar char="•"/>
              <a:defRPr/>
            </a:pPr>
            <a:r>
              <a:rPr lang="en-US" sz="1200" b="1" dirty="0">
                <a:cs typeface="Arial" charset="0"/>
              </a:rPr>
              <a:t>Initial feedback gathered from sales team on top problems</a:t>
            </a:r>
          </a:p>
          <a:p>
            <a:pPr marL="171450" indent="-171450" eaLnBrk="0" hangingPunct="0">
              <a:buFont typeface="Arial"/>
              <a:buChar char="•"/>
              <a:defRPr/>
            </a:pPr>
            <a:r>
              <a:rPr lang="en-US" sz="1200" b="1" dirty="0">
                <a:cs typeface="Arial" charset="0"/>
              </a:rPr>
              <a:t>Analysis of product returns scheduled for next week – meeting at returns center with engineering team</a:t>
            </a:r>
          </a:p>
          <a:p>
            <a:pPr marL="171450" indent="-171450" eaLnBrk="0" hangingPunct="0">
              <a:buFont typeface="Arial"/>
              <a:buChar char="•"/>
              <a:defRPr/>
            </a:pPr>
            <a:r>
              <a:rPr lang="en-US" sz="1200" b="1" dirty="0">
                <a:cs typeface="Arial" charset="0"/>
              </a:rPr>
              <a:t>Pareto chart and root cause analysis will follow product teardown session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blackWhite">
          <a:xfrm>
            <a:off x="4953000" y="1143000"/>
            <a:ext cx="39624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1450" indent="-171450" eaLnBrk="0" hangingPunct="0">
              <a:buFont typeface="Arial"/>
              <a:buChar char="•"/>
              <a:defRPr/>
            </a:pPr>
            <a:r>
              <a:rPr lang="en-US" sz="1400" b="1" dirty="0">
                <a:cs typeface="Arial" charset="0"/>
              </a:rPr>
              <a:t>A 50% reduction in the Cedar Essentials warranty rate equates a $247K annual savings and a 2% increase in annual sales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876800" y="4343400"/>
          <a:ext cx="4013200" cy="1554240"/>
        </p:xfrm>
        <a:graphic>
          <a:graphicData uri="http://schemas.openxmlformats.org/drawingml/2006/table">
            <a:tbl>
              <a:tblPr/>
              <a:tblGrid>
                <a:gridCol w="1790700"/>
                <a:gridCol w="571500"/>
                <a:gridCol w="825500"/>
                <a:gridCol w="825500"/>
              </a:tblGrid>
              <a:tr h="1955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Action</a:t>
                      </a:r>
                    </a:p>
                  </a:txBody>
                  <a:tcPr marL="12700" marR="12700" marT="126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Owner</a:t>
                      </a:r>
                    </a:p>
                  </a:txBody>
                  <a:tcPr marL="12700" marR="12700" marT="126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Timing</a:t>
                      </a:r>
                    </a:p>
                  </a:txBody>
                  <a:tcPr marL="12700" marR="12700" marT="126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Status</a:t>
                      </a:r>
                    </a:p>
                  </a:txBody>
                  <a:tcPr marL="12700" marR="12700" marT="126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6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Confirm warranty numbers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JL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4-Mar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Obtain sales team feedback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RG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14-Mar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Schedule product teardown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JL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16-Mar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Conduct teardown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25-Mar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Track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Present pareto &amp; root cause summary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15-Apr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Track</a:t>
                      </a:r>
                    </a:p>
                  </a:txBody>
                  <a:tcPr marL="12700" marR="12700" marT="126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7273925" y="76200"/>
            <a:ext cx="16414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cs typeface="Arial" charset="0"/>
              </a:rPr>
              <a:t>Team Charter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743200" y="1295400"/>
            <a:ext cx="3810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405563" y="76200"/>
            <a:ext cx="25098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cs typeface="Arial" charset="0"/>
              </a:rPr>
              <a:t>Baseline Performance</a:t>
            </a:r>
          </a:p>
        </p:txBody>
      </p:sp>
      <p:graphicFrame>
        <p:nvGraphicFramePr>
          <p:cNvPr id="5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304047"/>
              </p:ext>
            </p:extLst>
          </p:nvPr>
        </p:nvGraphicFramePr>
        <p:xfrm>
          <a:off x="457200" y="762000"/>
          <a:ext cx="83058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371600" y="2514600"/>
            <a:ext cx="69342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3449638" y="2238375"/>
            <a:ext cx="30924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Project Goal = 1.4% Warranty Return Rate</a:t>
            </a:r>
          </a:p>
        </p:txBody>
      </p:sp>
      <p:sp>
        <p:nvSpPr>
          <p:cNvPr id="15366" name="TextBox 10"/>
          <p:cNvSpPr txBox="1">
            <a:spLocks noChangeArrowheads="1"/>
          </p:cNvSpPr>
          <p:nvPr/>
        </p:nvSpPr>
        <p:spPr bwMode="auto">
          <a:xfrm>
            <a:off x="3657600" y="1214438"/>
            <a:ext cx="4114800" cy="461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/>
              <a:t>84% of this spike due to AD chairs product made in week 48 of 2010 – need to investigate further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200400" y="1371600"/>
            <a:ext cx="381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Chart 1" title="Pareto Chart - Return Rate by Product Family"/>
          <p:cNvGraphicFramePr/>
          <p:nvPr>
            <p:extLst>
              <p:ext uri="{D42A27DB-BD31-4B8C-83A1-F6EECF244321}">
                <p14:modId xmlns:p14="http://schemas.microsoft.com/office/powerpoint/2010/main" val="1806925694"/>
              </p:ext>
            </p:extLst>
          </p:nvPr>
        </p:nvGraphicFramePr>
        <p:xfrm>
          <a:off x="457200" y="3429000"/>
          <a:ext cx="37338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 title="Pareto Chart - Return Rate by Product Family"/>
          <p:cNvGraphicFramePr/>
          <p:nvPr>
            <p:extLst>
              <p:ext uri="{D42A27DB-BD31-4B8C-83A1-F6EECF244321}">
                <p14:modId xmlns:p14="http://schemas.microsoft.com/office/powerpoint/2010/main" val="4286664501"/>
              </p:ext>
            </p:extLst>
          </p:nvPr>
        </p:nvGraphicFramePr>
        <p:xfrm>
          <a:off x="4876800" y="3429000"/>
          <a:ext cx="37338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405563" y="76200"/>
            <a:ext cx="21507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 smtClean="0">
                <a:cs typeface="Arial" charset="0"/>
              </a:rPr>
              <a:t>Sub-Pareto Charts</a:t>
            </a:r>
            <a:endParaRPr lang="en-US" i="1" dirty="0">
              <a:cs typeface="Arial" charset="0"/>
            </a:endParaRPr>
          </a:p>
        </p:txBody>
      </p:sp>
      <p:graphicFrame>
        <p:nvGraphicFramePr>
          <p:cNvPr id="2" name="Chart 1" title="Pareto Chart - Return Rate by Product Family"/>
          <p:cNvGraphicFramePr/>
          <p:nvPr>
            <p:extLst>
              <p:ext uri="{D42A27DB-BD31-4B8C-83A1-F6EECF244321}">
                <p14:modId xmlns:p14="http://schemas.microsoft.com/office/powerpoint/2010/main" val="2343337867"/>
              </p:ext>
            </p:extLst>
          </p:nvPr>
        </p:nvGraphicFramePr>
        <p:xfrm>
          <a:off x="304800" y="1447800"/>
          <a:ext cx="4038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 title="Pareto Chart - Return Rate by Product Family"/>
          <p:cNvGraphicFramePr/>
          <p:nvPr>
            <p:extLst>
              <p:ext uri="{D42A27DB-BD31-4B8C-83A1-F6EECF244321}">
                <p14:modId xmlns:p14="http://schemas.microsoft.com/office/powerpoint/2010/main" val="363098940"/>
              </p:ext>
            </p:extLst>
          </p:nvPr>
        </p:nvGraphicFramePr>
        <p:xfrm>
          <a:off x="4572000" y="1447800"/>
          <a:ext cx="4114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697468"/>
            <a:ext cx="7728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Analyze Phase – Sub-Pareto Charts for AD Chair Defects and Direct-Ship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567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4770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sz="1400" b="1" i="1"/>
              <a:t>© 2009 dmaictools.com</a:t>
            </a:r>
          </a:p>
        </p:txBody>
      </p:sp>
      <p:sp>
        <p:nvSpPr>
          <p:cNvPr id="8245" name="Oval 53"/>
          <p:cNvSpPr>
            <a:spLocks noChangeArrowheads="1"/>
          </p:cNvSpPr>
          <p:nvPr/>
        </p:nvSpPr>
        <p:spPr bwMode="auto">
          <a:xfrm>
            <a:off x="347663" y="1277938"/>
            <a:ext cx="1266825" cy="6524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1692275" y="1431925"/>
            <a:ext cx="264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 OR END POINT</a:t>
            </a:r>
          </a:p>
        </p:txBody>
      </p:sp>
      <p:sp>
        <p:nvSpPr>
          <p:cNvPr id="8250" name="AutoShape 58"/>
          <p:cNvSpPr>
            <a:spLocks noChangeArrowheads="1"/>
          </p:cNvSpPr>
          <p:nvPr/>
        </p:nvSpPr>
        <p:spPr bwMode="auto">
          <a:xfrm>
            <a:off x="347663" y="2238375"/>
            <a:ext cx="1266825" cy="652463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1" name="Text Box 59"/>
          <p:cNvSpPr txBox="1">
            <a:spLocks noChangeArrowheads="1"/>
          </p:cNvSpPr>
          <p:nvPr/>
        </p:nvSpPr>
        <p:spPr bwMode="auto">
          <a:xfrm>
            <a:off x="1730375" y="2405063"/>
            <a:ext cx="196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PROCESS STEP</a:t>
            </a:r>
          </a:p>
        </p:txBody>
      </p:sp>
      <p:sp>
        <p:nvSpPr>
          <p:cNvPr id="8252" name="AutoShape 60"/>
          <p:cNvSpPr>
            <a:spLocks noChangeArrowheads="1"/>
          </p:cNvSpPr>
          <p:nvPr/>
        </p:nvSpPr>
        <p:spPr bwMode="auto">
          <a:xfrm>
            <a:off x="309563" y="3275013"/>
            <a:ext cx="1304925" cy="692150"/>
          </a:xfrm>
          <a:prstGeom prst="flowChartDecision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1730375" y="3224213"/>
            <a:ext cx="266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DECISION POINT AND </a:t>
            </a:r>
          </a:p>
          <a:p>
            <a:r>
              <a:rPr lang="en-US"/>
              <a:t>  RESPONSE PATH</a:t>
            </a:r>
          </a:p>
        </p:txBody>
      </p:sp>
      <p:sp>
        <p:nvSpPr>
          <p:cNvPr id="8254" name="AutoShape 62"/>
          <p:cNvSpPr>
            <a:spLocks noChangeArrowheads="1"/>
          </p:cNvSpPr>
          <p:nvPr/>
        </p:nvSpPr>
        <p:spPr bwMode="auto">
          <a:xfrm>
            <a:off x="347663" y="4351338"/>
            <a:ext cx="1266825" cy="692150"/>
          </a:xfrm>
          <a:prstGeom prst="flowChartDelay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1730375" y="4478338"/>
            <a:ext cx="1974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DELAY OR WAIT</a:t>
            </a:r>
          </a:p>
        </p:txBody>
      </p:sp>
      <p:sp>
        <p:nvSpPr>
          <p:cNvPr id="8256" name="AutoShape 64"/>
          <p:cNvSpPr>
            <a:spLocks noChangeArrowheads="1"/>
          </p:cNvSpPr>
          <p:nvPr/>
        </p:nvSpPr>
        <p:spPr bwMode="auto">
          <a:xfrm>
            <a:off x="615950" y="5502275"/>
            <a:ext cx="658813" cy="654050"/>
          </a:xfrm>
          <a:prstGeom prst="flowChartConnector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1652588" y="5489575"/>
            <a:ext cx="2863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LINK TO ANOTHER</a:t>
            </a:r>
          </a:p>
          <a:p>
            <a:r>
              <a:rPr lang="en-US"/>
              <a:t>  PAGE OR FLOWCHART</a:t>
            </a:r>
          </a:p>
        </p:txBody>
      </p:sp>
      <p:sp>
        <p:nvSpPr>
          <p:cNvPr id="8258" name="AutoShape 66"/>
          <p:cNvSpPr>
            <a:spLocks noChangeArrowheads="1"/>
          </p:cNvSpPr>
          <p:nvPr/>
        </p:nvSpPr>
        <p:spPr bwMode="auto">
          <a:xfrm>
            <a:off x="5032375" y="1277938"/>
            <a:ext cx="1190625" cy="692150"/>
          </a:xfrm>
          <a:prstGeom prst="flowChartDocumen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6300788" y="1355725"/>
            <a:ext cx="150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DOCUMENT</a:t>
            </a:r>
          </a:p>
        </p:txBody>
      </p:sp>
      <p:sp>
        <p:nvSpPr>
          <p:cNvPr id="8260" name="AutoShape 68"/>
          <p:cNvSpPr>
            <a:spLocks noChangeArrowheads="1"/>
          </p:cNvSpPr>
          <p:nvPr/>
        </p:nvSpPr>
        <p:spPr bwMode="auto">
          <a:xfrm>
            <a:off x="5032375" y="2238375"/>
            <a:ext cx="1382713" cy="884238"/>
          </a:xfrm>
          <a:prstGeom prst="flowChartMultidocumen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61" name="Text Box 69"/>
          <p:cNvSpPr txBox="1">
            <a:spLocks noChangeArrowheads="1"/>
          </p:cNvSpPr>
          <p:nvPr/>
        </p:nvSpPr>
        <p:spPr bwMode="auto">
          <a:xfrm>
            <a:off x="6454775" y="2276475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MULTIPLE </a:t>
            </a:r>
          </a:p>
          <a:p>
            <a:r>
              <a:rPr lang="en-US"/>
              <a:t>  DOCUMENTS</a:t>
            </a:r>
          </a:p>
        </p:txBody>
      </p:sp>
      <p:sp>
        <p:nvSpPr>
          <p:cNvPr id="8262" name="AutoShape 70"/>
          <p:cNvSpPr>
            <a:spLocks noChangeArrowheads="1"/>
          </p:cNvSpPr>
          <p:nvPr/>
        </p:nvSpPr>
        <p:spPr bwMode="auto">
          <a:xfrm>
            <a:off x="4994275" y="3467100"/>
            <a:ext cx="1265238" cy="80645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6338888" y="367665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86558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5" name="Oval 21"/>
          <p:cNvSpPr>
            <a:spLocks noChangeArrowheads="1"/>
          </p:cNvSpPr>
          <p:nvPr/>
        </p:nvSpPr>
        <p:spPr bwMode="auto">
          <a:xfrm>
            <a:off x="269875" y="1812925"/>
            <a:ext cx="1266825" cy="6524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609600" y="1981200"/>
            <a:ext cx="5352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/>
              <a:t>S</a:t>
            </a:r>
            <a:r>
              <a:rPr lang="en-US" sz="1200" b="1" dirty="0" smtClean="0"/>
              <a:t>tart</a:t>
            </a:r>
            <a:endParaRPr lang="en-US" sz="1200" b="1" dirty="0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V="1">
            <a:off x="1576388" y="2159000"/>
            <a:ext cx="614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AutoShape 31"/>
          <p:cNvSpPr>
            <a:spLocks noChangeArrowheads="1"/>
          </p:cNvSpPr>
          <p:nvPr/>
        </p:nvSpPr>
        <p:spPr bwMode="auto">
          <a:xfrm>
            <a:off x="2228850" y="1852613"/>
            <a:ext cx="998538" cy="652462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2278062" y="1868269"/>
            <a:ext cx="9985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 b="1" dirty="0" smtClean="0"/>
              <a:t>Receive Wood &amp; Hardware</a:t>
            </a:r>
            <a:endParaRPr lang="en-US" sz="1200" b="1" dirty="0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2266950" y="2543175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2298700" y="2505075"/>
            <a:ext cx="16208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dirty="0" smtClean="0"/>
              <a:t>Hardware on no-inspect status</a:t>
            </a:r>
            <a:endParaRPr lang="en-US" sz="1200" dirty="0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266950" y="2659063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2266950" y="1274763"/>
            <a:ext cx="0" cy="538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2266950" y="1428750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2306638" y="1314450"/>
            <a:ext cx="1427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Inspect wood per RI plan 760-11A</a:t>
            </a:r>
            <a:endParaRPr lang="en-US" sz="1200" dirty="0"/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3733800" y="1900535"/>
            <a:ext cx="14986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 b="1" dirty="0" smtClean="0"/>
              <a:t>CNC Cutting &amp; Edge Routing</a:t>
            </a:r>
            <a:endParaRPr lang="en-US" sz="1200" b="1" dirty="0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 flipV="1">
            <a:off x="3265488" y="2159000"/>
            <a:ext cx="438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0" name="Line 56"/>
          <p:cNvSpPr>
            <a:spLocks noChangeShapeType="1"/>
          </p:cNvSpPr>
          <p:nvPr/>
        </p:nvSpPr>
        <p:spPr bwMode="auto">
          <a:xfrm>
            <a:off x="3810000" y="127635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1" name="Line 57"/>
          <p:cNvSpPr>
            <a:spLocks noChangeShapeType="1"/>
          </p:cNvSpPr>
          <p:nvPr/>
        </p:nvSpPr>
        <p:spPr bwMode="auto">
          <a:xfrm>
            <a:off x="3810000" y="1430338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3849688" y="1316038"/>
            <a:ext cx="16779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Verify parts &amp; counts via template 2910</a:t>
            </a:r>
            <a:endParaRPr lang="en-US" sz="1200" dirty="0"/>
          </a:p>
        </p:txBody>
      </p:sp>
      <p:sp>
        <p:nvSpPr>
          <p:cNvPr id="11323" name="AutoShape 59"/>
          <p:cNvSpPr>
            <a:spLocks noChangeArrowheads="1"/>
          </p:cNvSpPr>
          <p:nvPr/>
        </p:nvSpPr>
        <p:spPr bwMode="auto">
          <a:xfrm>
            <a:off x="1000125" y="2619375"/>
            <a:ext cx="882650" cy="461963"/>
          </a:xfrm>
          <a:prstGeom prst="flowChartDocumen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1000125" y="2586335"/>
            <a:ext cx="9810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RI Work Instructions</a:t>
            </a:r>
            <a:endParaRPr lang="en-US" sz="1200" dirty="0"/>
          </a:p>
        </p:txBody>
      </p:sp>
      <p:sp>
        <p:nvSpPr>
          <p:cNvPr id="11325" name="Line 61"/>
          <p:cNvSpPr>
            <a:spLocks noChangeShapeType="1"/>
          </p:cNvSpPr>
          <p:nvPr/>
        </p:nvSpPr>
        <p:spPr bwMode="auto">
          <a:xfrm flipV="1">
            <a:off x="1730375" y="2159000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5791200" y="1905000"/>
            <a:ext cx="8382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Pre-Drilling</a:t>
            </a:r>
            <a:endParaRPr lang="en-US" sz="1200" b="1" dirty="0"/>
          </a:p>
        </p:txBody>
      </p:sp>
      <p:sp>
        <p:nvSpPr>
          <p:cNvPr id="11346" name="Line 82"/>
          <p:cNvSpPr>
            <a:spLocks noChangeShapeType="1"/>
          </p:cNvSpPr>
          <p:nvPr/>
        </p:nvSpPr>
        <p:spPr bwMode="auto">
          <a:xfrm>
            <a:off x="5791200" y="121920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47" name="Line 83"/>
          <p:cNvSpPr>
            <a:spLocks noChangeShapeType="1"/>
          </p:cNvSpPr>
          <p:nvPr/>
        </p:nvSpPr>
        <p:spPr bwMode="auto">
          <a:xfrm>
            <a:off x="5791200" y="1373188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48" name="Text Box 84"/>
          <p:cNvSpPr txBox="1">
            <a:spLocks noChangeArrowheads="1"/>
          </p:cNvSpPr>
          <p:nvPr/>
        </p:nvSpPr>
        <p:spPr bwMode="auto">
          <a:xfrm>
            <a:off x="5830888" y="1258888"/>
            <a:ext cx="10271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Drilling program DFA-3</a:t>
            </a:r>
            <a:endParaRPr lang="en-US" sz="1200" dirty="0"/>
          </a:p>
        </p:txBody>
      </p:sp>
      <p:sp>
        <p:nvSpPr>
          <p:cNvPr id="11356" name="Line 92"/>
          <p:cNvSpPr>
            <a:spLocks noChangeShapeType="1"/>
          </p:cNvSpPr>
          <p:nvPr/>
        </p:nvSpPr>
        <p:spPr bwMode="auto">
          <a:xfrm flipV="1">
            <a:off x="5257800" y="2159000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Text Box 8"/>
          <p:cNvSpPr txBox="1">
            <a:spLocks noChangeArrowheads="1"/>
          </p:cNvSpPr>
          <p:nvPr/>
        </p:nvSpPr>
        <p:spPr bwMode="auto">
          <a:xfrm>
            <a:off x="4039182" y="76200"/>
            <a:ext cx="50286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 smtClean="0">
                <a:cs typeface="Arial" charset="0"/>
              </a:rPr>
              <a:t>Process Flow – Model AD Chair Manufacturing</a:t>
            </a:r>
            <a:endParaRPr lang="en-US" i="1" dirty="0">
              <a:cs typeface="Arial" charset="0"/>
            </a:endParaRPr>
          </a:p>
        </p:txBody>
      </p:sp>
      <p:sp>
        <p:nvSpPr>
          <p:cNvPr id="98" name="Text Box 74"/>
          <p:cNvSpPr txBox="1">
            <a:spLocks noChangeArrowheads="1"/>
          </p:cNvSpPr>
          <p:nvPr/>
        </p:nvSpPr>
        <p:spPr bwMode="auto">
          <a:xfrm>
            <a:off x="7315200" y="1905000"/>
            <a:ext cx="13716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Assemble Leg Supports</a:t>
            </a:r>
            <a:endParaRPr lang="en-US" sz="1200" b="1" dirty="0"/>
          </a:p>
        </p:txBody>
      </p:sp>
      <p:sp>
        <p:nvSpPr>
          <p:cNvPr id="100" name="Line 92"/>
          <p:cNvSpPr>
            <a:spLocks noChangeShapeType="1"/>
          </p:cNvSpPr>
          <p:nvPr/>
        </p:nvSpPr>
        <p:spPr bwMode="auto">
          <a:xfrm flipV="1">
            <a:off x="6705600" y="2133600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Line 82"/>
          <p:cNvSpPr>
            <a:spLocks noChangeShapeType="1"/>
          </p:cNvSpPr>
          <p:nvPr/>
        </p:nvSpPr>
        <p:spPr bwMode="auto">
          <a:xfrm>
            <a:off x="7391400" y="121920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83"/>
          <p:cNvSpPr>
            <a:spLocks noChangeShapeType="1"/>
          </p:cNvSpPr>
          <p:nvPr/>
        </p:nvSpPr>
        <p:spPr bwMode="auto">
          <a:xfrm>
            <a:off x="7391400" y="1373188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Text Box 84"/>
          <p:cNvSpPr txBox="1">
            <a:spLocks noChangeArrowheads="1"/>
          </p:cNvSpPr>
          <p:nvPr/>
        </p:nvSpPr>
        <p:spPr bwMode="auto">
          <a:xfrm>
            <a:off x="7431088" y="1258888"/>
            <a:ext cx="12557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Fixture 1247-14</a:t>
            </a:r>
            <a:endParaRPr lang="en-US" sz="1200" dirty="0"/>
          </a:p>
        </p:txBody>
      </p:sp>
      <p:sp>
        <p:nvSpPr>
          <p:cNvPr id="80" name="Line 61"/>
          <p:cNvSpPr>
            <a:spLocks noChangeShapeType="1"/>
          </p:cNvSpPr>
          <p:nvPr/>
        </p:nvSpPr>
        <p:spPr bwMode="auto">
          <a:xfrm flipV="1">
            <a:off x="6978650" y="2133600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AutoShape 31"/>
          <p:cNvSpPr>
            <a:spLocks noChangeArrowheads="1"/>
          </p:cNvSpPr>
          <p:nvPr/>
        </p:nvSpPr>
        <p:spPr bwMode="auto">
          <a:xfrm>
            <a:off x="533400" y="4257675"/>
            <a:ext cx="998538" cy="542925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Text Box 33"/>
          <p:cNvSpPr txBox="1">
            <a:spLocks noChangeArrowheads="1"/>
          </p:cNvSpPr>
          <p:nvPr/>
        </p:nvSpPr>
        <p:spPr bwMode="auto">
          <a:xfrm>
            <a:off x="582612" y="4273331"/>
            <a:ext cx="9985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 b="1" dirty="0" smtClean="0"/>
              <a:t>Assemble Seat</a:t>
            </a:r>
            <a:endParaRPr lang="en-US" sz="1200" b="1" dirty="0"/>
          </a:p>
        </p:txBody>
      </p:sp>
      <p:sp>
        <p:nvSpPr>
          <p:cNvPr id="86" name="Line 37"/>
          <p:cNvSpPr>
            <a:spLocks noChangeShapeType="1"/>
          </p:cNvSpPr>
          <p:nvPr/>
        </p:nvSpPr>
        <p:spPr bwMode="auto">
          <a:xfrm>
            <a:off x="571500" y="3679825"/>
            <a:ext cx="0" cy="538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Line 38"/>
          <p:cNvSpPr>
            <a:spLocks noChangeShapeType="1"/>
          </p:cNvSpPr>
          <p:nvPr/>
        </p:nvSpPr>
        <p:spPr bwMode="auto">
          <a:xfrm>
            <a:off x="571500" y="3833812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Text Box 39"/>
          <p:cNvSpPr txBox="1">
            <a:spLocks noChangeArrowheads="1"/>
          </p:cNvSpPr>
          <p:nvPr/>
        </p:nvSpPr>
        <p:spPr bwMode="auto">
          <a:xfrm>
            <a:off x="609600" y="3685401"/>
            <a:ext cx="14271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Fixture 1248-14</a:t>
            </a:r>
            <a:endParaRPr lang="en-US" sz="1200" dirty="0"/>
          </a:p>
        </p:txBody>
      </p:sp>
      <p:sp>
        <p:nvSpPr>
          <p:cNvPr id="89" name="Text Box 42"/>
          <p:cNvSpPr txBox="1">
            <a:spLocks noChangeArrowheads="1"/>
          </p:cNvSpPr>
          <p:nvPr/>
        </p:nvSpPr>
        <p:spPr bwMode="auto">
          <a:xfrm>
            <a:off x="2038350" y="4305597"/>
            <a:ext cx="14986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 b="1" dirty="0" smtClean="0"/>
              <a:t>Assemble Seat Back</a:t>
            </a:r>
            <a:endParaRPr lang="en-US" sz="1200" b="1" dirty="0"/>
          </a:p>
        </p:txBody>
      </p:sp>
      <p:sp>
        <p:nvSpPr>
          <p:cNvPr id="90" name="Line 49"/>
          <p:cNvSpPr>
            <a:spLocks noChangeShapeType="1"/>
          </p:cNvSpPr>
          <p:nvPr/>
        </p:nvSpPr>
        <p:spPr bwMode="auto">
          <a:xfrm flipV="1">
            <a:off x="1570038" y="4564062"/>
            <a:ext cx="438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Line 56"/>
          <p:cNvSpPr>
            <a:spLocks noChangeShapeType="1"/>
          </p:cNvSpPr>
          <p:nvPr/>
        </p:nvSpPr>
        <p:spPr bwMode="auto">
          <a:xfrm>
            <a:off x="2114550" y="3681412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57"/>
          <p:cNvSpPr>
            <a:spLocks noChangeShapeType="1"/>
          </p:cNvSpPr>
          <p:nvPr/>
        </p:nvSpPr>
        <p:spPr bwMode="auto">
          <a:xfrm>
            <a:off x="2114550" y="3835400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Text Box 58"/>
          <p:cNvSpPr txBox="1">
            <a:spLocks noChangeArrowheads="1"/>
          </p:cNvSpPr>
          <p:nvPr/>
        </p:nvSpPr>
        <p:spPr bwMode="auto">
          <a:xfrm>
            <a:off x="5943600" y="3657600"/>
            <a:ext cx="16779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Verify parts &amp; counts via template 3000</a:t>
            </a:r>
            <a:endParaRPr lang="en-US" sz="1200" dirty="0"/>
          </a:p>
        </p:txBody>
      </p:sp>
      <p:sp>
        <p:nvSpPr>
          <p:cNvPr id="95" name="Text Box 74"/>
          <p:cNvSpPr txBox="1">
            <a:spLocks noChangeArrowheads="1"/>
          </p:cNvSpPr>
          <p:nvPr/>
        </p:nvSpPr>
        <p:spPr bwMode="auto">
          <a:xfrm>
            <a:off x="4095750" y="4310062"/>
            <a:ext cx="108585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Inspect Alignment</a:t>
            </a:r>
            <a:endParaRPr lang="en-US" sz="1200" b="1" dirty="0"/>
          </a:p>
        </p:txBody>
      </p:sp>
      <p:sp>
        <p:nvSpPr>
          <p:cNvPr id="96" name="Line 82"/>
          <p:cNvSpPr>
            <a:spLocks noChangeShapeType="1"/>
          </p:cNvSpPr>
          <p:nvPr/>
        </p:nvSpPr>
        <p:spPr bwMode="auto">
          <a:xfrm>
            <a:off x="4114800" y="3624262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Line 83"/>
          <p:cNvSpPr>
            <a:spLocks noChangeShapeType="1"/>
          </p:cNvSpPr>
          <p:nvPr/>
        </p:nvSpPr>
        <p:spPr bwMode="auto">
          <a:xfrm>
            <a:off x="4114800" y="3778250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Text Box 84"/>
          <p:cNvSpPr txBox="1">
            <a:spLocks noChangeArrowheads="1"/>
          </p:cNvSpPr>
          <p:nvPr/>
        </p:nvSpPr>
        <p:spPr bwMode="auto">
          <a:xfrm>
            <a:off x="4156076" y="3663950"/>
            <a:ext cx="10271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Template C87-0</a:t>
            </a:r>
            <a:endParaRPr lang="en-US" sz="1200" dirty="0"/>
          </a:p>
        </p:txBody>
      </p:sp>
      <p:sp>
        <p:nvSpPr>
          <p:cNvPr id="101" name="Line 92"/>
          <p:cNvSpPr>
            <a:spLocks noChangeShapeType="1"/>
          </p:cNvSpPr>
          <p:nvPr/>
        </p:nvSpPr>
        <p:spPr bwMode="auto">
          <a:xfrm flipV="1">
            <a:off x="3562350" y="4564062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Text Box 74"/>
          <p:cNvSpPr txBox="1">
            <a:spLocks noChangeArrowheads="1"/>
          </p:cNvSpPr>
          <p:nvPr/>
        </p:nvSpPr>
        <p:spPr bwMode="auto">
          <a:xfrm>
            <a:off x="5791200" y="4310062"/>
            <a:ext cx="13716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Add Hardware Package</a:t>
            </a:r>
            <a:endParaRPr lang="en-US" sz="1200" b="1" dirty="0"/>
          </a:p>
        </p:txBody>
      </p:sp>
      <p:sp>
        <p:nvSpPr>
          <p:cNvPr id="103" name="Line 92"/>
          <p:cNvSpPr>
            <a:spLocks noChangeShapeType="1"/>
          </p:cNvSpPr>
          <p:nvPr/>
        </p:nvSpPr>
        <p:spPr bwMode="auto">
          <a:xfrm flipV="1">
            <a:off x="5214938" y="4538662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Line 82"/>
          <p:cNvSpPr>
            <a:spLocks noChangeShapeType="1"/>
          </p:cNvSpPr>
          <p:nvPr/>
        </p:nvSpPr>
        <p:spPr bwMode="auto">
          <a:xfrm>
            <a:off x="5867400" y="3624262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" name="Line 83"/>
          <p:cNvSpPr>
            <a:spLocks noChangeShapeType="1"/>
          </p:cNvSpPr>
          <p:nvPr/>
        </p:nvSpPr>
        <p:spPr bwMode="auto">
          <a:xfrm>
            <a:off x="5867400" y="3778250"/>
            <a:ext cx="7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Text Box 74"/>
          <p:cNvSpPr txBox="1">
            <a:spLocks noChangeArrowheads="1"/>
          </p:cNvSpPr>
          <p:nvPr/>
        </p:nvSpPr>
        <p:spPr bwMode="auto">
          <a:xfrm>
            <a:off x="7772400" y="4267200"/>
            <a:ext cx="990600" cy="46166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Package &amp; Ship</a:t>
            </a:r>
            <a:endParaRPr lang="en-US" sz="1200" b="1" dirty="0"/>
          </a:p>
        </p:txBody>
      </p:sp>
      <p:sp>
        <p:nvSpPr>
          <p:cNvPr id="111" name="Oval 21"/>
          <p:cNvSpPr>
            <a:spLocks noChangeArrowheads="1"/>
          </p:cNvSpPr>
          <p:nvPr/>
        </p:nvSpPr>
        <p:spPr bwMode="auto">
          <a:xfrm>
            <a:off x="7648575" y="5291137"/>
            <a:ext cx="1266825" cy="6524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Text Box 22"/>
          <p:cNvSpPr txBox="1">
            <a:spLocks noChangeArrowheads="1"/>
          </p:cNvSpPr>
          <p:nvPr/>
        </p:nvSpPr>
        <p:spPr bwMode="auto">
          <a:xfrm>
            <a:off x="7989629" y="5438001"/>
            <a:ext cx="5265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/>
              <a:t>S</a:t>
            </a:r>
            <a:r>
              <a:rPr lang="en-US" sz="1200" b="1" dirty="0" smtClean="0"/>
              <a:t>top</a:t>
            </a:r>
            <a:endParaRPr lang="en-US" sz="1200" b="1" dirty="0"/>
          </a:p>
        </p:txBody>
      </p:sp>
      <p:sp>
        <p:nvSpPr>
          <p:cNvPr id="113" name="Line 61"/>
          <p:cNvSpPr>
            <a:spLocks noChangeShapeType="1"/>
          </p:cNvSpPr>
          <p:nvPr/>
        </p:nvSpPr>
        <p:spPr bwMode="auto">
          <a:xfrm>
            <a:off x="8305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" name="Text Box 39"/>
          <p:cNvSpPr txBox="1">
            <a:spLocks noChangeArrowheads="1"/>
          </p:cNvSpPr>
          <p:nvPr/>
        </p:nvSpPr>
        <p:spPr bwMode="auto">
          <a:xfrm>
            <a:off x="2154238" y="3685401"/>
            <a:ext cx="14271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/>
              <a:t>Fixture 1249-14</a:t>
            </a:r>
            <a:endParaRPr lang="en-US" sz="1200" dirty="0"/>
          </a:p>
        </p:txBody>
      </p:sp>
      <p:sp>
        <p:nvSpPr>
          <p:cNvPr id="115" name="AutoShape 68"/>
          <p:cNvSpPr>
            <a:spLocks noChangeArrowheads="1"/>
          </p:cNvSpPr>
          <p:nvPr/>
        </p:nvSpPr>
        <p:spPr bwMode="auto">
          <a:xfrm>
            <a:off x="6767512" y="2590800"/>
            <a:ext cx="1004888" cy="657225"/>
          </a:xfrm>
          <a:prstGeom prst="flowChartMultidocumen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dirty="0"/>
              <a:t>ASM Work </a:t>
            </a:r>
            <a:endParaRPr lang="en-US" sz="1200" dirty="0" smtClean="0"/>
          </a:p>
          <a:p>
            <a:pPr algn="ctr"/>
            <a:r>
              <a:rPr lang="en-US" sz="1200" dirty="0" smtClean="0"/>
              <a:t>Instructions</a:t>
            </a:r>
            <a:endParaRPr lang="en-US" sz="1200" dirty="0"/>
          </a:p>
        </p:txBody>
      </p:sp>
      <p:sp>
        <p:nvSpPr>
          <p:cNvPr id="58" name="Line 92"/>
          <p:cNvSpPr>
            <a:spLocks noChangeShapeType="1"/>
          </p:cNvSpPr>
          <p:nvPr/>
        </p:nvSpPr>
        <p:spPr bwMode="auto">
          <a:xfrm flipV="1">
            <a:off x="7239000" y="4495800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33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ＭＳ Ｐゴシック"/>
      <a:cs typeface="Arial"/>
    </a:majorFont>
    <a:minorFont>
      <a:latin typeface="Arial"/>
      <a:ea typeface="ＭＳ Ｐゴシック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ＭＳ Ｐゴシック"/>
      <a:cs typeface="Arial"/>
    </a:majorFont>
    <a:minorFont>
      <a:latin typeface="Arial"/>
      <a:ea typeface="ＭＳ Ｐゴシック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386</Words>
  <Application>Microsoft Macintosh PowerPoint</Application>
  <PresentationFormat>On-screen Show (4:3)</PresentationFormat>
  <Paragraphs>93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DMAIC Tools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Walton</dc:creator>
  <cp:lastModifiedBy>Michael Walton</cp:lastModifiedBy>
  <cp:revision>32</cp:revision>
  <dcterms:created xsi:type="dcterms:W3CDTF">2010-01-30T12:49:06Z</dcterms:created>
  <dcterms:modified xsi:type="dcterms:W3CDTF">2012-03-03T12:59:16Z</dcterms:modified>
</cp:coreProperties>
</file>